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69" r:id="rId3"/>
    <p:sldId id="257" r:id="rId4"/>
    <p:sldId id="268" r:id="rId5"/>
    <p:sldId id="281" r:id="rId6"/>
    <p:sldId id="282" r:id="rId7"/>
    <p:sldId id="259" r:id="rId8"/>
    <p:sldId id="260" r:id="rId9"/>
    <p:sldId id="261" r:id="rId10"/>
    <p:sldId id="262" r:id="rId11"/>
    <p:sldId id="272" r:id="rId12"/>
    <p:sldId id="263" r:id="rId13"/>
    <p:sldId id="264" r:id="rId14"/>
    <p:sldId id="265" r:id="rId15"/>
    <p:sldId id="266" r:id="rId16"/>
    <p:sldId id="273" r:id="rId17"/>
    <p:sldId id="271" r:id="rId18"/>
    <p:sldId id="270" r:id="rId19"/>
    <p:sldId id="280" r:id="rId20"/>
    <p:sldId id="274" r:id="rId21"/>
    <p:sldId id="275" r:id="rId22"/>
    <p:sldId id="276" r:id="rId23"/>
    <p:sldId id="278" r:id="rId24"/>
    <p:sldId id="277" r:id="rId25"/>
    <p:sldId id="258" r:id="rId26"/>
    <p:sldId id="256" r:id="rId27"/>
    <p:sldId id="279"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13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hyperlink" Target="http://www.nealanalytics.com/neal-creative/template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CD55B5-BDFE-4225-92B8-A51755432E99}" type="datetimeFigureOut">
              <a:rPr lang="en-IN" smtClean="0"/>
              <a:t>23-03-18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30601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D55B5-BDFE-4225-92B8-A51755432E99}" type="datetimeFigureOut">
              <a:rPr lang="en-IN" smtClean="0"/>
              <a:t>23-03-18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35269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D55B5-BDFE-4225-92B8-A51755432E99}" type="datetimeFigureOut">
              <a:rPr lang="en-IN" smtClean="0"/>
              <a:t>23-03-18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756671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382087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1855924442"/>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
        <p:nvSpPr>
          <p:cNvPr id="8"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6476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587706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511216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174725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908093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Quote light option CENTERED">
    <p:spTree>
      <p:nvGrpSpPr>
        <p:cNvPr id="1" name=""/>
        <p:cNvGrpSpPr/>
        <p:nvPr/>
      </p:nvGrpSpPr>
      <p:grpSpPr>
        <a:xfrm>
          <a:off x="0" y="0"/>
          <a:ext cx="0" cy="0"/>
          <a:chOff x="0" y="0"/>
          <a:chExt cx="0" cy="0"/>
        </a:xfrm>
      </p:grpSpPr>
      <p:sp>
        <p:nvSpPr>
          <p:cNvPr id="9" name="TextBox 8"/>
          <p:cNvSpPr txBox="1"/>
          <p:nvPr/>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298686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CD55B5-BDFE-4225-92B8-A51755432E99}" type="datetimeFigureOut">
              <a:rPr lang="en-IN" smtClean="0"/>
              <a:t>23-03-18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553471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222009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Callout with small Non-bulleted">
    <p:spTree>
      <p:nvGrpSpPr>
        <p:cNvPr id="1" name=""/>
        <p:cNvGrpSpPr/>
        <p:nvPr/>
      </p:nvGrpSpPr>
      <p:grpSpPr>
        <a:xfrm>
          <a:off x="0" y="0"/>
          <a:ext cx="0" cy="0"/>
          <a:chOff x="0" y="0"/>
          <a:chExt cx="0" cy="0"/>
        </a:xfrm>
      </p:grpSpPr>
      <p:sp>
        <p:nvSpPr>
          <p:cNvPr id="14" name="Freeform: Shape 13"/>
          <p:cNvSpPr/>
          <p:nvPr/>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E44C6D57-4A5F-49A0-9530-7C11A9E222CB}" type="slidenum">
              <a:rPr lang="en-IN" smtClean="0"/>
              <a:t>‹#›</a:t>
            </a:fld>
            <a:endParaRPr lang="en-IN"/>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8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_Callout with small Non-bulleted">
    <p:spTree>
      <p:nvGrpSpPr>
        <p:cNvPr id="1" name=""/>
        <p:cNvGrpSpPr/>
        <p:nvPr/>
      </p:nvGrpSpPr>
      <p:grpSpPr>
        <a:xfrm>
          <a:off x="0" y="0"/>
          <a:ext cx="0" cy="0"/>
          <a:chOff x="0" y="0"/>
          <a:chExt cx="0" cy="0"/>
        </a:xfrm>
      </p:grpSpPr>
      <p:sp>
        <p:nvSpPr>
          <p:cNvPr id="14" name="Freeform: Shape 13"/>
          <p:cNvSpPr/>
          <p:nvPr/>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200267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8_Title,  5 Pillars smaller text">
    <p:spTree>
      <p:nvGrpSpPr>
        <p:cNvPr id="1" name=""/>
        <p:cNvGrpSpPr/>
        <p:nvPr/>
      </p:nvGrpSpPr>
      <p:grpSpPr>
        <a:xfrm>
          <a:off x="0" y="0"/>
          <a:ext cx="0" cy="0"/>
          <a:chOff x="0" y="0"/>
          <a:chExt cx="0" cy="0"/>
        </a:xfrm>
      </p:grpSpPr>
      <p:sp>
        <p:nvSpPr>
          <p:cNvPr id="4" name="Rectangle 3"/>
          <p:cNvSpPr/>
          <p:nvPr/>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16209305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5 Pillars smaller text">
    <p:spTree>
      <p:nvGrpSpPr>
        <p:cNvPr id="1" name=""/>
        <p:cNvGrpSpPr/>
        <p:nvPr/>
      </p:nvGrpSpPr>
      <p:grpSpPr>
        <a:xfrm>
          <a:off x="0" y="0"/>
          <a:ext cx="0" cy="0"/>
          <a:chOff x="0" y="0"/>
          <a:chExt cx="0" cy="0"/>
        </a:xfrm>
      </p:grpSpPr>
      <p:sp>
        <p:nvSpPr>
          <p:cNvPr id="4" name="Rectangle 3"/>
          <p:cNvSpPr/>
          <p:nvPr/>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E44C6D57-4A5F-49A0-9530-7C11A9E222CB}" type="slidenum">
              <a:rPr lang="en-IN" smtClean="0"/>
              <a:t>‹#›</a:t>
            </a:fld>
            <a:endParaRPr lang="en-IN"/>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16776466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1048552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E44C6D57-4A5F-49A0-9530-7C11A9E222CB}" type="slidenum">
              <a:rPr lang="en-IN" smtClean="0"/>
              <a:t>‹#›</a:t>
            </a:fld>
            <a:endParaRPr lang="en-IN"/>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2" name="Slide Number Placeholder 7"/>
          <p:cNvSpPr txBox="1">
            <a:spLocks/>
          </p:cNvSpPr>
          <p:nvPr/>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858724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125265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3293607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271511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CD55B5-BDFE-4225-92B8-A51755432E99}" type="datetimeFigureOut">
              <a:rPr lang="en-IN" smtClean="0"/>
              <a:t>23-03-18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6336011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940646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998844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769477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Callout with small Non-bulleted">
    <p:spTree>
      <p:nvGrpSpPr>
        <p:cNvPr id="1" name=""/>
        <p:cNvGrpSpPr/>
        <p:nvPr/>
      </p:nvGrpSpPr>
      <p:grpSpPr>
        <a:xfrm>
          <a:off x="0" y="0"/>
          <a:ext cx="0" cy="0"/>
          <a:chOff x="0" y="0"/>
          <a:chExt cx="0" cy="0"/>
        </a:xfrm>
      </p:grpSpPr>
      <p:sp>
        <p:nvSpPr>
          <p:cNvPr id="10" name="Rectangle 9"/>
          <p:cNvSpPr/>
          <p:nvPr/>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655534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E44C6D57-4A5F-49A0-9530-7C11A9E222CB}" type="slidenum">
              <a:rPr lang="en-IN" smtClean="0"/>
              <a:t>‹#›</a:t>
            </a:fld>
            <a:endParaRPr lang="en-IN"/>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365561872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E44C6D57-4A5F-49A0-9530-7C11A9E222CB}" type="slidenum">
              <a:rPr lang="en-IN" smtClean="0"/>
              <a:t>‹#›</a:t>
            </a:fld>
            <a:endParaRPr lang="en-IN"/>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2372335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37281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4BDA58-9C93-4222-A4EC-4BEB46CE0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E44C6D57-4A5F-49A0-9530-7C11A9E222CB}" type="slidenum">
              <a:rPr lang="en-IN" smtClean="0"/>
              <a:t>‹#›</a:t>
            </a:fld>
            <a:endParaRPr lang="en-IN"/>
          </a:p>
        </p:txBody>
      </p:sp>
      <p:sp>
        <p:nvSpPr>
          <p:cNvPr id="6" name="TextBox 5">
            <a:hlinkClick r:id="rId3"/>
            <a:extLst>
              <a:ext uri="{FF2B5EF4-FFF2-40B4-BE49-F238E27FC236}">
                <a16:creationId xmlns="" xmlns:a16="http://schemas.microsoft.com/office/drawing/2014/main" id="{FC5E276D-531E-45A9-B450-EFEC62CDC8DF}"/>
              </a:ext>
            </a:extLst>
          </p:cNvPr>
          <p:cNvSpPr txBox="1"/>
          <p:nvPr/>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 xmlns:a16="http://schemas.microsoft.com/office/drawing/2014/main" id="{EF273A61-5610-4355-89F3-7C90515BFCC9}"/>
              </a:ext>
            </a:extLst>
          </p:cNvPr>
          <p:cNvGrpSpPr/>
          <p:nvPr/>
        </p:nvGrpSpPr>
        <p:grpSpPr>
          <a:xfrm>
            <a:off x="5976075" y="3634505"/>
            <a:ext cx="1700633" cy="1798732"/>
            <a:chOff x="5976075" y="3634505"/>
            <a:chExt cx="1700633" cy="1798732"/>
          </a:xfrm>
        </p:grpSpPr>
        <p:pic>
          <p:nvPicPr>
            <p:cNvPr id="9" name="Picture 8">
              <a:extLst>
                <a:ext uri="{FF2B5EF4-FFF2-40B4-BE49-F238E27FC236}">
                  <a16:creationId xmlns=""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657936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 xmlns:a16="http://schemas.microsoft.com/office/drawing/2014/main" id="{B60F28C6-9BA0-4632-B8B5-5A793D03AFC7}"/>
              </a:ext>
            </a:extLst>
          </p:cNvPr>
          <p:cNvSpPr txBox="1"/>
          <p:nvPr/>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 xmlns:a16="http://schemas.microsoft.com/office/drawing/2014/main" id="{E516C148-33F4-423B-AB9D-096AA82E12F1}"/>
              </a:ext>
            </a:extLst>
          </p:cNvPr>
          <p:cNvSpPr txBox="1"/>
          <p:nvPr/>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1747038016"/>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Callout with small Non-bulleted">
    <p:spTree>
      <p:nvGrpSpPr>
        <p:cNvPr id="1" name=""/>
        <p:cNvGrpSpPr/>
        <p:nvPr/>
      </p:nvGrpSpPr>
      <p:grpSpPr>
        <a:xfrm>
          <a:off x="0" y="0"/>
          <a:ext cx="0" cy="0"/>
          <a:chOff x="0" y="0"/>
          <a:chExt cx="0" cy="0"/>
        </a:xfrm>
      </p:grpSpPr>
      <p:sp>
        <p:nvSpPr>
          <p:cNvPr id="10" name="Rectangle 9"/>
          <p:cNvSpPr/>
          <p:nvPr/>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12" name="TextBox 11">
            <a:hlinkClick r:id="rId3"/>
            <a:extLst>
              <a:ext uri="{FF2B5EF4-FFF2-40B4-BE49-F238E27FC236}">
                <a16:creationId xmlns="" xmlns:a16="http://schemas.microsoft.com/office/drawing/2014/main" id="{B2DA80A1-9E22-4BFF-8562-466123B36943}"/>
              </a:ext>
            </a:extLst>
          </p:cNvPr>
          <p:cNvSpPr txBox="1"/>
          <p:nvPr/>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
        <p:nvSpPr>
          <p:cNvPr id="13" name="TextBox 12">
            <a:hlinkClick r:id="rId4"/>
            <a:extLst>
              <a:ext uri="{FF2B5EF4-FFF2-40B4-BE49-F238E27FC236}">
                <a16:creationId xmlns="" xmlns:a16="http://schemas.microsoft.com/office/drawing/2014/main" id="{1AF511EA-044E-4300-B921-D56138FE402E}"/>
              </a:ext>
            </a:extLst>
          </p:cNvPr>
          <p:cNvSpPr txBox="1"/>
          <p:nvPr/>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284127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CD55B5-BDFE-4225-92B8-A51755432E99}" type="datetimeFigureOut">
              <a:rPr lang="en-IN" smtClean="0"/>
              <a:t>23-03-18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075278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CD55B5-BDFE-4225-92B8-A51755432E99}" type="datetimeFigureOut">
              <a:rPr lang="en-IN" smtClean="0"/>
              <a:t>23-03-18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131989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CD55B5-BDFE-4225-92B8-A51755432E99}" type="datetimeFigureOut">
              <a:rPr lang="en-IN" smtClean="0"/>
              <a:t>23-03-18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61008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D55B5-BDFE-4225-92B8-A51755432E99}" type="datetimeFigureOut">
              <a:rPr lang="en-IN" smtClean="0"/>
              <a:t>23-03-18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454763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D55B5-BDFE-4225-92B8-A51755432E99}" type="datetimeFigureOut">
              <a:rPr lang="en-IN" smtClean="0"/>
              <a:t>23-03-18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71560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D55B5-BDFE-4225-92B8-A51755432E99}" type="datetimeFigureOut">
              <a:rPr lang="en-IN" smtClean="0"/>
              <a:t>23-03-18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4C6D57-4A5F-49A0-9530-7C11A9E222CB}" type="slidenum">
              <a:rPr lang="en-IN" smtClean="0"/>
              <a:t>‹#›</a:t>
            </a:fld>
            <a:endParaRPr lang="en-IN"/>
          </a:p>
        </p:txBody>
      </p:sp>
    </p:spTree>
    <p:extLst>
      <p:ext uri="{BB962C8B-B14F-4D97-AF65-F5344CB8AC3E}">
        <p14:creationId xmlns:p14="http://schemas.microsoft.com/office/powerpoint/2010/main" val="2970121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D55B5-BDFE-4225-92B8-A51755432E99}" type="datetimeFigureOut">
              <a:rPr lang="en-IN" smtClean="0"/>
              <a:t>23-03-18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368917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E44C6D57-4A5F-49A0-9530-7C11A9E222CB}" type="slidenum">
              <a:rPr lang="en-IN" smtClean="0"/>
              <a:t>‹#›</a:t>
            </a:fld>
            <a:endParaRPr lang="en-IN"/>
          </a:p>
        </p:txBody>
      </p:sp>
    </p:spTree>
    <p:extLst>
      <p:ext uri="{BB962C8B-B14F-4D97-AF65-F5344CB8AC3E}">
        <p14:creationId xmlns:p14="http://schemas.microsoft.com/office/powerpoint/2010/main" val="26016323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yhathq.com/"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005"/>
            <a:ext cx="12192000" cy="7002005"/>
          </a:xfrm>
        </p:spPr>
      </p:pic>
      <p:sp>
        <p:nvSpPr>
          <p:cNvPr id="5" name="Rectangle 4"/>
          <p:cNvSpPr/>
          <p:nvPr/>
        </p:nvSpPr>
        <p:spPr>
          <a:xfrm>
            <a:off x="2554807" y="2132448"/>
            <a:ext cx="663181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err="1" smtClean="0">
                <a:ln/>
                <a:solidFill>
                  <a:schemeClr val="accent4"/>
                </a:solidFill>
              </a:rPr>
              <a:t>Jagan</a:t>
            </a:r>
            <a:r>
              <a:rPr lang="en-US" sz="5400" b="1" dirty="0" smtClean="0">
                <a:ln/>
                <a:solidFill>
                  <a:schemeClr val="accent4"/>
                </a:solidFill>
              </a:rPr>
              <a:t> Mohan </a:t>
            </a:r>
            <a:r>
              <a:rPr lang="en-US" sz="5400" b="1" dirty="0" err="1" smtClean="0">
                <a:ln/>
                <a:solidFill>
                  <a:schemeClr val="accent4"/>
                </a:solidFill>
              </a:rPr>
              <a:t>Batchala</a:t>
            </a:r>
            <a:endParaRPr lang="en-US" sz="5400" b="1" dirty="0">
              <a:ln/>
              <a:solidFill>
                <a:schemeClr val="accent4"/>
              </a:solidFill>
            </a:endParaRPr>
          </a:p>
        </p:txBody>
      </p:sp>
      <p:sp>
        <p:nvSpPr>
          <p:cNvPr id="6" name="Rectangle 5"/>
          <p:cNvSpPr/>
          <p:nvPr/>
        </p:nvSpPr>
        <p:spPr>
          <a:xfrm>
            <a:off x="4669208" y="3172743"/>
            <a:ext cx="2601801" cy="107721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4"/>
                </a:solidFill>
              </a:rPr>
              <a:t>Data Scientist </a:t>
            </a:r>
          </a:p>
          <a:p>
            <a:pPr algn="ctr"/>
            <a:endParaRPr lang="en-US" sz="3200" b="1" dirty="0">
              <a:ln/>
              <a:solidFill>
                <a:schemeClr val="accent4"/>
              </a:solidFill>
            </a:endParaRPr>
          </a:p>
        </p:txBody>
      </p:sp>
      <p:pic>
        <p:nvPicPr>
          <p:cNvPr id="2050" name="Picture 2" descr="Image result for hello robotic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4419" y="4378032"/>
            <a:ext cx="2227581" cy="24799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26517" y="5961030"/>
            <a:ext cx="4372223" cy="369332"/>
          </a:xfrm>
          <a:prstGeom prst="rect">
            <a:avLst/>
          </a:prstGeom>
        </p:spPr>
        <p:txBody>
          <a:bodyPr wrap="none">
            <a:spAutoFit/>
          </a:bodyPr>
          <a:lstStyle/>
          <a:p>
            <a:r>
              <a:rPr lang="en-IN" dirty="0" smtClean="0">
                <a:solidFill>
                  <a:schemeClr val="accent2">
                    <a:lumMod val="40000"/>
                    <a:lumOff val="60000"/>
                  </a:schemeClr>
                </a:solidFill>
              </a:rPr>
              <a:t>https://www.linkedin.com/in/jaganmohanb/</a:t>
            </a:r>
            <a:endParaRPr lang="en-IN" dirty="0">
              <a:solidFill>
                <a:schemeClr val="accent2">
                  <a:lumMod val="40000"/>
                  <a:lumOff val="60000"/>
                </a:schemeClr>
              </a:solidFill>
            </a:endParaRPr>
          </a:p>
        </p:txBody>
      </p:sp>
      <p:sp>
        <p:nvSpPr>
          <p:cNvPr id="9" name="Rectangle 8"/>
          <p:cNvSpPr/>
          <p:nvPr/>
        </p:nvSpPr>
        <p:spPr>
          <a:xfrm>
            <a:off x="5726517" y="5618016"/>
            <a:ext cx="4018216" cy="369332"/>
          </a:xfrm>
          <a:prstGeom prst="rect">
            <a:avLst/>
          </a:prstGeom>
        </p:spPr>
        <p:txBody>
          <a:bodyPr wrap="none">
            <a:spAutoFit/>
          </a:bodyPr>
          <a:lstStyle/>
          <a:p>
            <a:r>
              <a:rPr lang="en-IN" dirty="0">
                <a:solidFill>
                  <a:schemeClr val="accent2">
                    <a:lumMod val="40000"/>
                    <a:lumOff val="60000"/>
                  </a:schemeClr>
                </a:solidFill>
              </a:rPr>
              <a:t>https://github.com/jaganmohanbatchala</a:t>
            </a:r>
          </a:p>
        </p:txBody>
      </p:sp>
      <p:sp>
        <p:nvSpPr>
          <p:cNvPr id="10" name="Rectangle 9"/>
          <p:cNvSpPr/>
          <p:nvPr/>
        </p:nvSpPr>
        <p:spPr>
          <a:xfrm>
            <a:off x="5775248" y="6475509"/>
            <a:ext cx="2047612" cy="369332"/>
          </a:xfrm>
          <a:prstGeom prst="rect">
            <a:avLst/>
          </a:prstGeom>
        </p:spPr>
        <p:txBody>
          <a:bodyPr wrap="none">
            <a:spAutoFit/>
          </a:bodyPr>
          <a:lstStyle/>
          <a:p>
            <a:r>
              <a:rPr lang="en-IN" dirty="0" smtClean="0">
                <a:solidFill>
                  <a:schemeClr val="accent2">
                    <a:lumMod val="40000"/>
                    <a:lumOff val="60000"/>
                  </a:schemeClr>
                </a:solidFill>
              </a:rPr>
              <a:t>www.jaganinfo.com</a:t>
            </a:r>
            <a:endParaRPr lang="en-IN" dirty="0">
              <a:solidFill>
                <a:schemeClr val="accent2">
                  <a:lumMod val="40000"/>
                  <a:lumOff val="60000"/>
                </a:schemeClr>
              </a:solidFill>
            </a:endParaRPr>
          </a:p>
        </p:txBody>
      </p:sp>
    </p:spTree>
    <p:extLst>
      <p:ext uri="{BB962C8B-B14F-4D97-AF65-F5344CB8AC3E}">
        <p14:creationId xmlns:p14="http://schemas.microsoft.com/office/powerpoint/2010/main" val="1395225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Choose the Plot</a:t>
            </a:r>
            <a:endParaRPr lang="en-IN"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051896907"/>
              </p:ext>
            </p:extLst>
          </p:nvPr>
        </p:nvGraphicFramePr>
        <p:xfrm>
          <a:off x="1017433" y="1690688"/>
          <a:ext cx="8340956" cy="4419996"/>
        </p:xfrm>
        <a:graphic>
          <a:graphicData uri="http://schemas.openxmlformats.org/drawingml/2006/table">
            <a:tbl>
              <a:tblPr firstRow="1" bandRow="1">
                <a:tableStyleId>{B301B821-A1FF-4177-AEE7-76D212191A09}</a:tableStyleId>
              </a:tblPr>
              <a:tblGrid>
                <a:gridCol w="2217004"/>
                <a:gridCol w="3061976"/>
                <a:gridCol w="3061976"/>
              </a:tblGrid>
              <a:tr h="631428">
                <a:tc>
                  <a:txBody>
                    <a:bodyPr/>
                    <a:lstStyle/>
                    <a:p>
                      <a:pPr marL="0" algn="l" defTabSz="914400" rtl="0" eaLnBrk="1" latinLnBrk="0" hangingPunct="1"/>
                      <a:r>
                        <a:rPr lang="en-IN" sz="2400" kern="1200" dirty="0" smtClean="0"/>
                        <a:t>Variable</a:t>
                      </a:r>
                      <a:endParaRPr lang="en-IN"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400" kern="1200" dirty="0" smtClean="0"/>
                        <a:t>Data</a:t>
                      </a:r>
                      <a:r>
                        <a:rPr lang="en-IN" sz="2400" kern="1200" baseline="0" dirty="0" smtClean="0"/>
                        <a:t> Type</a:t>
                      </a:r>
                      <a:endParaRPr lang="en-IN"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2400" kern="1200" dirty="0" smtClean="0"/>
                        <a:t>Plot</a:t>
                      </a:r>
                      <a:endParaRPr lang="en-IN"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428">
                <a:tc>
                  <a:txBody>
                    <a:bodyPr/>
                    <a:lstStyle/>
                    <a:p>
                      <a:pPr algn="ctr"/>
                      <a:r>
                        <a:rPr lang="en-IN" dirty="0" smtClean="0"/>
                        <a:t>1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Numeric</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Histogram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428">
                <a:tc>
                  <a:txBody>
                    <a:bodyPr/>
                    <a:lstStyle/>
                    <a:p>
                      <a:pPr algn="ctr"/>
                      <a:r>
                        <a:rPr lang="en-IN" dirty="0" smtClean="0"/>
                        <a:t>1</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Categorical</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Barplot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428">
                <a:tc>
                  <a:txBody>
                    <a:bodyPr/>
                    <a:lstStyle/>
                    <a:p>
                      <a:pPr algn="ctr"/>
                      <a:r>
                        <a:rPr lang="en-IN" dirty="0" smtClean="0"/>
                        <a:t>2</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Numeric vs. Numeric</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Scatterplot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4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2</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mtClean="0"/>
                        <a:t>Numerical vs. </a:t>
                      </a:r>
                      <a:r>
                        <a:rPr lang="en-IN" dirty="0" smtClean="0"/>
                        <a:t>Categorical</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smtClean="0"/>
                        <a:t>Boxplot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428">
                <a:tc>
                  <a:txBody>
                    <a:bodyPr/>
                    <a:lstStyle/>
                    <a:p>
                      <a:pPr algn="ctr"/>
                      <a:r>
                        <a:rPr lang="en-IN" dirty="0" smtClean="0"/>
                        <a:t>3</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dirty="0" err="1" smtClean="0"/>
                        <a:t>Color</a:t>
                      </a:r>
                      <a:r>
                        <a:rPr lang="en-IN" dirty="0" smtClean="0"/>
                        <a:t> or Shape or facet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nchor="ctr"/>
                </a:tc>
              </a:tr>
              <a:tr h="631428">
                <a:tc>
                  <a:txBody>
                    <a:bodyPr/>
                    <a:lstStyle/>
                    <a:p>
                      <a:pPr marL="285750" marR="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dirty="0" smtClean="0"/>
                        <a:t>3</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algn="ctr" defTabSz="914400" rtl="0" eaLnBrk="1" latinLnBrk="0" hangingPunct="1"/>
                      <a:r>
                        <a:rPr lang="en-IN" sz="1800" kern="1200" dirty="0" err="1" smtClean="0"/>
                        <a:t>Color</a:t>
                      </a:r>
                      <a:r>
                        <a:rPr lang="en-IN" sz="1800" kern="1200" dirty="0" smtClean="0"/>
                        <a:t> and/or Shape and/or facet</a:t>
                      </a:r>
                      <a:endParaRPr lang="en-IN" sz="18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algn="ctr" defTabSz="914400" rtl="0" eaLnBrk="1" latinLnBrk="0" hangingPunct="1"/>
                      <a:endParaRPr lang="en-IN" sz="1800" kern="120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170460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Python Visualisation Libraries</a:t>
            </a:r>
          </a:p>
        </p:txBody>
      </p:sp>
      <p:sp>
        <p:nvSpPr>
          <p:cNvPr id="3" name="Content Placeholder 2"/>
          <p:cNvSpPr>
            <a:spLocks noGrp="1"/>
          </p:cNvSpPr>
          <p:nvPr>
            <p:ph idx="1"/>
          </p:nvPr>
        </p:nvSpPr>
        <p:spPr>
          <a:xfrm>
            <a:off x="1482144" y="1918952"/>
            <a:ext cx="7211095" cy="4224271"/>
          </a:xfrm>
        </p:spPr>
        <p:txBody>
          <a:bodyPr>
            <a:normAutofit/>
          </a:bodyPr>
          <a:lstStyle/>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Matplotlib</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Pandas</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ggpy</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Altair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Seaborn</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Plotly</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Bokeh</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HoloViews</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a:t>
            </a:r>
            <a:r>
              <a:rPr lang="en-IN" sz="2400" dirty="0" err="1" smtClean="0">
                <a:solidFill>
                  <a:srgbClr val="00B0F0"/>
                </a:solidFill>
              </a:rPr>
              <a:t>VisPy</a:t>
            </a:r>
            <a:r>
              <a:rPr lang="en-IN" sz="2400" dirty="0" smtClean="0">
                <a:solidFill>
                  <a:srgbClr val="00B0F0"/>
                </a:solidFill>
              </a:rPr>
              <a:t> </a:t>
            </a:r>
            <a:endParaRPr lang="en-IN" sz="2400" dirty="0">
              <a:solidFill>
                <a:srgbClr val="00B0F0"/>
              </a:solidFill>
            </a:endParaRPr>
          </a:p>
          <a:p>
            <a:pPr lvl="2">
              <a:buFont typeface="Wingdings" panose="05000000000000000000" pitchFamily="2" charset="2"/>
              <a:buChar char="v"/>
            </a:pPr>
            <a:r>
              <a:rPr lang="en-IN" sz="2400" dirty="0" smtClean="0">
                <a:solidFill>
                  <a:srgbClr val="00B0F0"/>
                </a:solidFill>
              </a:rPr>
              <a:t>   Lightning</a:t>
            </a:r>
            <a:endParaRPr lang="en-IN" sz="2400" dirty="0">
              <a:solidFill>
                <a:srgbClr val="00B0F0"/>
              </a:solidFill>
            </a:endParaRPr>
          </a:p>
        </p:txBody>
      </p:sp>
      <p:sp>
        <p:nvSpPr>
          <p:cNvPr id="4" name="Rectangle 3"/>
          <p:cNvSpPr/>
          <p:nvPr/>
        </p:nvSpPr>
        <p:spPr>
          <a:xfrm>
            <a:off x="5241000" y="1918952"/>
            <a:ext cx="2341923" cy="369332"/>
          </a:xfrm>
          <a:prstGeom prst="rect">
            <a:avLst/>
          </a:prstGeom>
        </p:spPr>
        <p:txBody>
          <a:bodyPr wrap="none">
            <a:spAutoFit/>
          </a:bodyPr>
          <a:lstStyle/>
          <a:p>
            <a:pPr algn="just"/>
            <a:r>
              <a:rPr lang="en-IN" dirty="0" smtClean="0">
                <a:solidFill>
                  <a:srgbClr val="C00000"/>
                </a:solidFill>
              </a:rPr>
              <a:t>https://matplotlib.org/</a:t>
            </a:r>
            <a:endParaRPr lang="en-IN" dirty="0">
              <a:solidFill>
                <a:srgbClr val="C00000"/>
              </a:solidFill>
            </a:endParaRPr>
          </a:p>
        </p:txBody>
      </p:sp>
      <p:sp>
        <p:nvSpPr>
          <p:cNvPr id="5" name="Rectangle 4"/>
          <p:cNvSpPr/>
          <p:nvPr/>
        </p:nvSpPr>
        <p:spPr>
          <a:xfrm>
            <a:off x="5253879" y="2716301"/>
            <a:ext cx="2999604" cy="369332"/>
          </a:xfrm>
          <a:prstGeom prst="rect">
            <a:avLst/>
          </a:prstGeom>
        </p:spPr>
        <p:txBody>
          <a:bodyPr wrap="none">
            <a:spAutoFit/>
          </a:bodyPr>
          <a:lstStyle/>
          <a:p>
            <a:pPr algn="just"/>
            <a:r>
              <a:rPr lang="en-IN" dirty="0">
                <a:solidFill>
                  <a:srgbClr val="C00000"/>
                </a:solidFill>
              </a:rPr>
              <a:t>https://github.com/yhat/ggpy</a:t>
            </a:r>
          </a:p>
        </p:txBody>
      </p:sp>
      <p:sp>
        <p:nvSpPr>
          <p:cNvPr id="6" name="Rectangle 5"/>
          <p:cNvSpPr/>
          <p:nvPr/>
        </p:nvSpPr>
        <p:spPr>
          <a:xfrm>
            <a:off x="5253879" y="3144318"/>
            <a:ext cx="2690352" cy="369332"/>
          </a:xfrm>
          <a:prstGeom prst="rect">
            <a:avLst/>
          </a:prstGeom>
        </p:spPr>
        <p:txBody>
          <a:bodyPr wrap="none">
            <a:spAutoFit/>
          </a:bodyPr>
          <a:lstStyle/>
          <a:p>
            <a:pPr algn="just"/>
            <a:r>
              <a:rPr lang="en-IN" dirty="0">
                <a:solidFill>
                  <a:srgbClr val="C00000"/>
                </a:solidFill>
              </a:rPr>
              <a:t>https://altair-viz.github.io/</a:t>
            </a:r>
          </a:p>
        </p:txBody>
      </p:sp>
      <p:sp>
        <p:nvSpPr>
          <p:cNvPr id="7" name="Rectangle 6"/>
          <p:cNvSpPr/>
          <p:nvPr/>
        </p:nvSpPr>
        <p:spPr>
          <a:xfrm>
            <a:off x="5253879" y="3513650"/>
            <a:ext cx="2822952" cy="369332"/>
          </a:xfrm>
          <a:prstGeom prst="rect">
            <a:avLst/>
          </a:prstGeom>
        </p:spPr>
        <p:txBody>
          <a:bodyPr wrap="none">
            <a:spAutoFit/>
          </a:bodyPr>
          <a:lstStyle/>
          <a:p>
            <a:pPr algn="just"/>
            <a:r>
              <a:rPr lang="en-IN" dirty="0">
                <a:solidFill>
                  <a:srgbClr val="C00000"/>
                </a:solidFill>
              </a:rPr>
              <a:t>https://seaborn.pydata.org/</a:t>
            </a:r>
          </a:p>
        </p:txBody>
      </p:sp>
      <p:sp>
        <p:nvSpPr>
          <p:cNvPr id="8" name="Rectangle 7"/>
          <p:cNvSpPr/>
          <p:nvPr/>
        </p:nvSpPr>
        <p:spPr>
          <a:xfrm>
            <a:off x="5253879" y="3917050"/>
            <a:ext cx="2343783" cy="369332"/>
          </a:xfrm>
          <a:prstGeom prst="rect">
            <a:avLst/>
          </a:prstGeom>
        </p:spPr>
        <p:txBody>
          <a:bodyPr wrap="none">
            <a:spAutoFit/>
          </a:bodyPr>
          <a:lstStyle/>
          <a:p>
            <a:pPr algn="just"/>
            <a:r>
              <a:rPr lang="en-IN" dirty="0">
                <a:solidFill>
                  <a:srgbClr val="C00000"/>
                </a:solidFill>
              </a:rPr>
              <a:t>https://plot.ly/python/</a:t>
            </a:r>
          </a:p>
        </p:txBody>
      </p:sp>
      <p:sp>
        <p:nvSpPr>
          <p:cNvPr id="9" name="Rectangle 8"/>
          <p:cNvSpPr/>
          <p:nvPr/>
        </p:nvSpPr>
        <p:spPr>
          <a:xfrm>
            <a:off x="5253879" y="4307273"/>
            <a:ext cx="3571619" cy="369332"/>
          </a:xfrm>
          <a:prstGeom prst="rect">
            <a:avLst/>
          </a:prstGeom>
        </p:spPr>
        <p:txBody>
          <a:bodyPr wrap="none">
            <a:spAutoFit/>
          </a:bodyPr>
          <a:lstStyle/>
          <a:p>
            <a:pPr algn="just"/>
            <a:r>
              <a:rPr lang="en-IN" dirty="0">
                <a:solidFill>
                  <a:srgbClr val="C00000"/>
                </a:solidFill>
              </a:rPr>
              <a:t>https://bokeh.pydata.org/en/latest/</a:t>
            </a:r>
          </a:p>
        </p:txBody>
      </p:sp>
      <p:sp>
        <p:nvSpPr>
          <p:cNvPr id="10" name="Rectangle 9"/>
          <p:cNvSpPr/>
          <p:nvPr/>
        </p:nvSpPr>
        <p:spPr>
          <a:xfrm>
            <a:off x="5253879" y="4713819"/>
            <a:ext cx="2223942" cy="369332"/>
          </a:xfrm>
          <a:prstGeom prst="rect">
            <a:avLst/>
          </a:prstGeom>
        </p:spPr>
        <p:txBody>
          <a:bodyPr wrap="none">
            <a:spAutoFit/>
          </a:bodyPr>
          <a:lstStyle/>
          <a:p>
            <a:pPr algn="just"/>
            <a:r>
              <a:rPr lang="en-IN" dirty="0">
                <a:solidFill>
                  <a:srgbClr val="C00000"/>
                </a:solidFill>
              </a:rPr>
              <a:t>http://holoviews.org/</a:t>
            </a:r>
          </a:p>
        </p:txBody>
      </p:sp>
      <p:sp>
        <p:nvSpPr>
          <p:cNvPr id="11" name="Rectangle 10"/>
          <p:cNvSpPr/>
          <p:nvPr/>
        </p:nvSpPr>
        <p:spPr>
          <a:xfrm>
            <a:off x="5274992" y="5080080"/>
            <a:ext cx="1738938" cy="369332"/>
          </a:xfrm>
          <a:prstGeom prst="rect">
            <a:avLst/>
          </a:prstGeom>
        </p:spPr>
        <p:txBody>
          <a:bodyPr wrap="none">
            <a:spAutoFit/>
          </a:bodyPr>
          <a:lstStyle/>
          <a:p>
            <a:pPr algn="just"/>
            <a:r>
              <a:rPr lang="en-IN" dirty="0">
                <a:solidFill>
                  <a:srgbClr val="C00000"/>
                </a:solidFill>
              </a:rPr>
              <a:t>http://vispy.org/</a:t>
            </a:r>
          </a:p>
        </p:txBody>
      </p:sp>
      <p:sp>
        <p:nvSpPr>
          <p:cNvPr id="12" name="Rectangle 11"/>
          <p:cNvSpPr/>
          <p:nvPr/>
        </p:nvSpPr>
        <p:spPr>
          <a:xfrm>
            <a:off x="5280173" y="5473954"/>
            <a:ext cx="2418419" cy="369332"/>
          </a:xfrm>
          <a:prstGeom prst="rect">
            <a:avLst/>
          </a:prstGeom>
        </p:spPr>
        <p:txBody>
          <a:bodyPr wrap="none">
            <a:spAutoFit/>
          </a:bodyPr>
          <a:lstStyle/>
          <a:p>
            <a:pPr algn="just"/>
            <a:r>
              <a:rPr lang="en-IN" dirty="0">
                <a:solidFill>
                  <a:srgbClr val="C00000"/>
                </a:solidFill>
              </a:rPr>
              <a:t>http://lightning-viz.org/</a:t>
            </a:r>
          </a:p>
        </p:txBody>
      </p:sp>
      <p:sp>
        <p:nvSpPr>
          <p:cNvPr id="13" name="Rectangle 12"/>
          <p:cNvSpPr/>
          <p:nvPr/>
        </p:nvSpPr>
        <p:spPr>
          <a:xfrm>
            <a:off x="5240725" y="2330367"/>
            <a:ext cx="2742417" cy="369332"/>
          </a:xfrm>
          <a:prstGeom prst="rect">
            <a:avLst/>
          </a:prstGeom>
        </p:spPr>
        <p:txBody>
          <a:bodyPr wrap="none">
            <a:spAutoFit/>
          </a:bodyPr>
          <a:lstStyle/>
          <a:p>
            <a:pPr algn="just"/>
            <a:r>
              <a:rPr lang="en-IN" dirty="0">
                <a:solidFill>
                  <a:srgbClr val="C00000"/>
                </a:solidFill>
              </a:rPr>
              <a:t>https://pandas.pydata.org/</a:t>
            </a:r>
          </a:p>
        </p:txBody>
      </p:sp>
    </p:spTree>
    <p:extLst>
      <p:ext uri="{BB962C8B-B14F-4D97-AF65-F5344CB8AC3E}">
        <p14:creationId xmlns:p14="http://schemas.microsoft.com/office/powerpoint/2010/main" val="216331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190963" y="1326086"/>
            <a:ext cx="3751173" cy="548093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IN" dirty="0">
                <a:solidFill>
                  <a:srgbClr val="0070C0"/>
                </a:solidFill>
              </a:rPr>
              <a:t>Python </a:t>
            </a:r>
            <a:r>
              <a:rPr lang="en-IN" dirty="0" smtClean="0">
                <a:solidFill>
                  <a:srgbClr val="0070C0"/>
                </a:solidFill>
              </a:rPr>
              <a:t>Vis Library -</a:t>
            </a:r>
            <a:endParaRPr lang="en-IN" dirty="0">
              <a:solidFill>
                <a:srgbClr val="0070C0"/>
              </a:solidFill>
            </a:endParaRPr>
          </a:p>
        </p:txBody>
      </p:sp>
      <p:sp>
        <p:nvSpPr>
          <p:cNvPr id="3" name="Content Placeholder 2"/>
          <p:cNvSpPr>
            <a:spLocks noGrp="1"/>
          </p:cNvSpPr>
          <p:nvPr>
            <p:ph idx="1"/>
          </p:nvPr>
        </p:nvSpPr>
        <p:spPr>
          <a:xfrm>
            <a:off x="838200" y="1825625"/>
            <a:ext cx="7223975" cy="4351338"/>
          </a:xfrm>
        </p:spPr>
        <p:txBody>
          <a:bodyPr>
            <a:normAutofit/>
          </a:bodyPr>
          <a:lstStyle/>
          <a:p>
            <a:r>
              <a:rPr lang="en-US" sz="2400" dirty="0" err="1"/>
              <a:t>Matplotlib</a:t>
            </a:r>
            <a:r>
              <a:rPr lang="en-US" sz="2400" dirty="0"/>
              <a:t> is a Python 2D plotting library which produces publication quality figures in </a:t>
            </a:r>
            <a:r>
              <a:rPr lang="en-US" sz="2400" dirty="0" smtClean="0"/>
              <a:t>a </a:t>
            </a:r>
            <a:r>
              <a:rPr lang="en-US" sz="2400" dirty="0"/>
              <a:t>interactive environments across platforms</a:t>
            </a:r>
            <a:r>
              <a:rPr lang="en-US" sz="2400" dirty="0" smtClean="0"/>
              <a:t>.</a:t>
            </a:r>
          </a:p>
          <a:p>
            <a:endParaRPr lang="en-US" sz="2400" dirty="0"/>
          </a:p>
          <a:p>
            <a:r>
              <a:rPr lang="en-US" sz="2400" dirty="0" smtClean="0"/>
              <a:t>We can generate </a:t>
            </a:r>
            <a:r>
              <a:rPr lang="en-US" sz="2400" dirty="0"/>
              <a:t>plots, histograms, power spectra, bar charts, </a:t>
            </a:r>
            <a:r>
              <a:rPr lang="en-US" sz="2400" dirty="0" err="1"/>
              <a:t>errorcharts</a:t>
            </a:r>
            <a:r>
              <a:rPr lang="en-US" sz="2400" dirty="0"/>
              <a:t>, scatterplots, etc., with just a few lines of code</a:t>
            </a:r>
            <a:endParaRPr lang="en-IN" sz="2400" dirty="0"/>
          </a:p>
        </p:txBody>
      </p:sp>
      <p:pic>
        <p:nvPicPr>
          <p:cNvPr id="1026" name="Picture 2" descr="matplotl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456" y="596589"/>
            <a:ext cx="3965664" cy="9511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64654" y="5469077"/>
            <a:ext cx="7126310" cy="707886"/>
          </a:xfrm>
          <a:prstGeom prst="rect">
            <a:avLst/>
          </a:prstGeom>
        </p:spPr>
        <p:txBody>
          <a:bodyPr wrap="square">
            <a:spAutoFit/>
          </a:bodyPr>
          <a:lstStyle/>
          <a:p>
            <a:r>
              <a:rPr lang="en-US" sz="2000" dirty="0" smtClean="0">
                <a:solidFill>
                  <a:srgbClr val="00B050"/>
                </a:solidFill>
                <a:latin typeface="OCR A Extended" panose="02010509020102010303" pitchFamily="50" charset="0"/>
              </a:rPr>
              <a:t>“</a:t>
            </a:r>
            <a:r>
              <a:rPr lang="en-US" sz="2000" dirty="0">
                <a:solidFill>
                  <a:srgbClr val="00B050"/>
                </a:solidFill>
                <a:latin typeface="OCR A Extended" panose="02010509020102010303" pitchFamily="50" charset="0"/>
              </a:rPr>
              <a:t>tries to make easy things easy and </a:t>
            </a:r>
            <a:endParaRPr lang="en-US" sz="2000" dirty="0" smtClean="0">
              <a:solidFill>
                <a:srgbClr val="00B050"/>
              </a:solidFill>
              <a:latin typeface="OCR A Extended" panose="02010509020102010303" pitchFamily="50" charset="0"/>
            </a:endParaRPr>
          </a:p>
          <a:p>
            <a:r>
              <a:rPr lang="en-US" sz="2000" dirty="0">
                <a:solidFill>
                  <a:srgbClr val="00B050"/>
                </a:solidFill>
                <a:latin typeface="OCR A Extended" panose="02010509020102010303" pitchFamily="50" charset="0"/>
              </a:rPr>
              <a:t> </a:t>
            </a:r>
            <a:r>
              <a:rPr lang="en-US" sz="2000" dirty="0" smtClean="0">
                <a:solidFill>
                  <a:srgbClr val="00B050"/>
                </a:solidFill>
                <a:latin typeface="OCR A Extended" panose="02010509020102010303" pitchFamily="50" charset="0"/>
              </a:rPr>
              <a:t>hard </a:t>
            </a:r>
            <a:r>
              <a:rPr lang="en-US" sz="2000" dirty="0">
                <a:solidFill>
                  <a:srgbClr val="00B050"/>
                </a:solidFill>
                <a:latin typeface="OCR A Extended" panose="02010509020102010303" pitchFamily="50" charset="0"/>
              </a:rPr>
              <a:t>things possible”</a:t>
            </a:r>
            <a:endParaRPr lang="en-IN" sz="2000" dirty="0">
              <a:solidFill>
                <a:srgbClr val="00B050"/>
              </a:solidFill>
              <a:latin typeface="OCR A Extended" panose="02010509020102010303" pitchFamily="50" charset="0"/>
            </a:endParaRPr>
          </a:p>
        </p:txBody>
      </p:sp>
    </p:spTree>
    <p:extLst>
      <p:ext uri="{BB962C8B-B14F-4D97-AF65-F5344CB8AC3E}">
        <p14:creationId xmlns:p14="http://schemas.microsoft.com/office/powerpoint/2010/main" val="121509432"/>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a:stretch/>
        </p:blipFill>
        <p:spPr>
          <a:xfrm>
            <a:off x="5456720" y="2293982"/>
            <a:ext cx="6735280" cy="375419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itle 1"/>
          <p:cNvSpPr>
            <a:spLocks noGrp="1"/>
          </p:cNvSpPr>
          <p:nvPr>
            <p:ph type="title"/>
          </p:nvPr>
        </p:nvSpPr>
        <p:spPr>
          <a:xfrm>
            <a:off x="838200" y="231822"/>
            <a:ext cx="10515600" cy="1325563"/>
          </a:xfrm>
        </p:spPr>
        <p:txBody>
          <a:bodyPr/>
          <a:lstStyle/>
          <a:p>
            <a:r>
              <a:rPr lang="en-IN" dirty="0" smtClean="0">
                <a:solidFill>
                  <a:srgbClr val="0070C0"/>
                </a:solidFill>
              </a:rPr>
              <a:t>Python Vis Library - </a:t>
            </a:r>
            <a:r>
              <a:rPr lang="en-IN" dirty="0" err="1" smtClean="0">
                <a:solidFill>
                  <a:srgbClr val="0070C0"/>
                </a:solidFill>
              </a:rPr>
              <a:t>seaborn</a:t>
            </a:r>
            <a:endParaRPr lang="en-IN" dirty="0">
              <a:solidFill>
                <a:srgbClr val="0070C0"/>
              </a:solidFill>
            </a:endParaRPr>
          </a:p>
        </p:txBody>
      </p:sp>
      <p:sp>
        <p:nvSpPr>
          <p:cNvPr id="3" name="Content Placeholder 2"/>
          <p:cNvSpPr>
            <a:spLocks noGrp="1"/>
          </p:cNvSpPr>
          <p:nvPr>
            <p:ph idx="1"/>
          </p:nvPr>
        </p:nvSpPr>
        <p:spPr>
          <a:xfrm>
            <a:off x="838201" y="1325563"/>
            <a:ext cx="5910330" cy="4851400"/>
          </a:xfrm>
        </p:spPr>
        <p:txBody>
          <a:bodyPr>
            <a:normAutofit/>
          </a:bodyPr>
          <a:lstStyle/>
          <a:p>
            <a:r>
              <a:rPr lang="en-US" sz="2400" dirty="0" err="1"/>
              <a:t>Seaborn</a:t>
            </a:r>
            <a:r>
              <a:rPr lang="en-US" sz="2400" dirty="0"/>
              <a:t> is a library for making attractive and informative statistical graphics in Python.</a:t>
            </a:r>
          </a:p>
          <a:p>
            <a:r>
              <a:rPr lang="en-US" sz="2400" dirty="0" err="1"/>
              <a:t>Seaborn</a:t>
            </a:r>
            <a:r>
              <a:rPr lang="en-US" sz="2400" dirty="0"/>
              <a:t> aims to make visualization a central part of exploring and understanding data</a:t>
            </a:r>
            <a:r>
              <a:rPr lang="en-US" sz="2400" dirty="0" smtClean="0"/>
              <a:t>.</a:t>
            </a:r>
          </a:p>
          <a:p>
            <a:r>
              <a:rPr lang="en-US" sz="2400" dirty="0" smtClean="0"/>
              <a:t>The </a:t>
            </a:r>
            <a:r>
              <a:rPr lang="en-US" sz="2400" dirty="0"/>
              <a:t>plotting functions operate on </a:t>
            </a:r>
            <a:r>
              <a:rPr lang="en-US" sz="2400" dirty="0" err="1"/>
              <a:t>dataframes</a:t>
            </a:r>
            <a:r>
              <a:rPr lang="en-US" sz="2400" dirty="0"/>
              <a:t> </a:t>
            </a:r>
            <a:r>
              <a:rPr lang="en-US" sz="2400" dirty="0" smtClean="0"/>
              <a:t>and </a:t>
            </a:r>
            <a:r>
              <a:rPr lang="en-US" sz="2400" dirty="0"/>
              <a:t>internally perform the necessary aggregation and </a:t>
            </a:r>
            <a:r>
              <a:rPr lang="en-US" sz="2400" dirty="0" smtClean="0"/>
              <a:t> statistical </a:t>
            </a:r>
            <a:r>
              <a:rPr lang="en-US" sz="2400" dirty="0"/>
              <a:t>model-fitting to produce informative plots.</a:t>
            </a:r>
            <a:endParaRPr lang="en-IN" sz="2400" dirty="0"/>
          </a:p>
        </p:txBody>
      </p:sp>
      <p:sp>
        <p:nvSpPr>
          <p:cNvPr id="6" name="Rectangle 5"/>
          <p:cNvSpPr/>
          <p:nvPr/>
        </p:nvSpPr>
        <p:spPr>
          <a:xfrm>
            <a:off x="935865" y="5340288"/>
            <a:ext cx="7126310" cy="707886"/>
          </a:xfrm>
          <a:prstGeom prst="rect">
            <a:avLst/>
          </a:prstGeom>
        </p:spPr>
        <p:txBody>
          <a:bodyPr wrap="square">
            <a:spAutoFit/>
          </a:bodyPr>
          <a:lstStyle/>
          <a:p>
            <a:r>
              <a:rPr lang="en-US" sz="2000" dirty="0" smtClean="0">
                <a:solidFill>
                  <a:srgbClr val="00B050"/>
                </a:solidFill>
                <a:latin typeface="OCR A Extended" panose="02010509020102010303" pitchFamily="50" charset="0"/>
              </a:rPr>
              <a:t>“</a:t>
            </a:r>
            <a:r>
              <a:rPr lang="en-US" sz="2000" dirty="0">
                <a:solidFill>
                  <a:srgbClr val="00B050"/>
                </a:solidFill>
                <a:latin typeface="OCR A Extended" panose="02010509020102010303" pitchFamily="50" charset="0"/>
              </a:rPr>
              <a:t>tries to make a well-defined set of </a:t>
            </a:r>
            <a:endParaRPr lang="en-US" sz="2000" dirty="0" smtClean="0">
              <a:solidFill>
                <a:srgbClr val="00B050"/>
              </a:solidFill>
              <a:latin typeface="OCR A Extended" panose="02010509020102010303" pitchFamily="50" charset="0"/>
            </a:endParaRPr>
          </a:p>
          <a:p>
            <a:r>
              <a:rPr lang="en-US" sz="2000" dirty="0">
                <a:solidFill>
                  <a:srgbClr val="00B050"/>
                </a:solidFill>
                <a:latin typeface="OCR A Extended" panose="02010509020102010303" pitchFamily="50" charset="0"/>
              </a:rPr>
              <a:t> </a:t>
            </a:r>
            <a:r>
              <a:rPr lang="en-US" sz="2000" dirty="0" smtClean="0">
                <a:solidFill>
                  <a:srgbClr val="00B050"/>
                </a:solidFill>
                <a:latin typeface="OCR A Extended" panose="02010509020102010303" pitchFamily="50" charset="0"/>
              </a:rPr>
              <a:t>hard things </a:t>
            </a:r>
            <a:r>
              <a:rPr lang="en-US" sz="2000" dirty="0">
                <a:solidFill>
                  <a:srgbClr val="00B050"/>
                </a:solidFill>
                <a:latin typeface="OCR A Extended" panose="02010509020102010303" pitchFamily="50" charset="0"/>
              </a:rPr>
              <a:t>easy too</a:t>
            </a:r>
            <a:r>
              <a:rPr lang="en-US" sz="2000" dirty="0" smtClean="0">
                <a:solidFill>
                  <a:srgbClr val="00B050"/>
                </a:solidFill>
                <a:latin typeface="OCR A Extended" panose="02010509020102010303" pitchFamily="50" charset="0"/>
              </a:rPr>
              <a:t>”</a:t>
            </a:r>
            <a:endParaRPr lang="en-IN" sz="2000" dirty="0">
              <a:solidFill>
                <a:srgbClr val="00B050"/>
              </a:solidFill>
              <a:latin typeface="OCR A Extended" panose="02010509020102010303" pitchFamily="50" charset="0"/>
            </a:endParaRPr>
          </a:p>
        </p:txBody>
      </p:sp>
    </p:spTree>
    <p:extLst>
      <p:ext uri="{BB962C8B-B14F-4D97-AF65-F5344CB8AC3E}">
        <p14:creationId xmlns:p14="http://schemas.microsoft.com/office/powerpoint/2010/main" val="1544876118"/>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Python </a:t>
            </a:r>
            <a:r>
              <a:rPr lang="en-IN" dirty="0" smtClean="0">
                <a:solidFill>
                  <a:srgbClr val="0070C0"/>
                </a:solidFill>
              </a:rPr>
              <a:t>Vis Library - Altair</a:t>
            </a:r>
            <a:endParaRPr lang="en-IN" dirty="0">
              <a:solidFill>
                <a:srgbClr val="0070C0"/>
              </a:solidFill>
            </a:endParaRPr>
          </a:p>
        </p:txBody>
      </p:sp>
      <p:sp>
        <p:nvSpPr>
          <p:cNvPr id="3" name="Content Placeholder 2"/>
          <p:cNvSpPr>
            <a:spLocks noGrp="1"/>
          </p:cNvSpPr>
          <p:nvPr>
            <p:ph idx="1"/>
          </p:nvPr>
        </p:nvSpPr>
        <p:spPr>
          <a:xfrm>
            <a:off x="838200" y="1825625"/>
            <a:ext cx="7223975" cy="4351338"/>
          </a:xfrm>
        </p:spPr>
        <p:txBody>
          <a:bodyPr>
            <a:normAutofit/>
          </a:bodyPr>
          <a:lstStyle/>
          <a:p>
            <a:r>
              <a:rPr lang="en-US" sz="2400" dirty="0"/>
              <a:t>Altair is a declarative statistical visualization library for Python</a:t>
            </a:r>
          </a:p>
          <a:p>
            <a:r>
              <a:rPr lang="en-US" sz="2400" dirty="0" smtClean="0"/>
              <a:t>We can generate </a:t>
            </a:r>
            <a:r>
              <a:rPr lang="en-US" sz="2400" dirty="0"/>
              <a:t>plots, histograms, power spectra, bar charts, </a:t>
            </a:r>
            <a:r>
              <a:rPr lang="en-US" sz="2400" dirty="0" err="1"/>
              <a:t>errorcharts</a:t>
            </a:r>
            <a:r>
              <a:rPr lang="en-US" sz="2400" dirty="0"/>
              <a:t>, scatterplots, etc., with just a few lines of code</a:t>
            </a:r>
            <a:endParaRPr lang="en-IN" sz="2400" dirty="0"/>
          </a:p>
        </p:txBody>
      </p:sp>
      <p:sp>
        <p:nvSpPr>
          <p:cNvPr id="8" name="Rectangle 7"/>
          <p:cNvSpPr/>
          <p:nvPr/>
        </p:nvSpPr>
        <p:spPr>
          <a:xfrm>
            <a:off x="935865" y="5469077"/>
            <a:ext cx="7126310" cy="707886"/>
          </a:xfrm>
          <a:prstGeom prst="rect">
            <a:avLst/>
          </a:prstGeom>
        </p:spPr>
        <p:txBody>
          <a:bodyPr wrap="square">
            <a:spAutoFit/>
          </a:bodyPr>
          <a:lstStyle/>
          <a:p>
            <a:r>
              <a:rPr lang="en-US" sz="2000" dirty="0" smtClean="0">
                <a:solidFill>
                  <a:srgbClr val="00B050"/>
                </a:solidFill>
                <a:latin typeface="OCR A Extended" panose="02010509020102010303" pitchFamily="50" charset="0"/>
              </a:rPr>
              <a:t>“produces </a:t>
            </a:r>
            <a:r>
              <a:rPr lang="en-US" sz="2000" dirty="0">
                <a:solidFill>
                  <a:srgbClr val="00B050"/>
                </a:solidFill>
                <a:latin typeface="OCR A Extended" panose="02010509020102010303" pitchFamily="50" charset="0"/>
              </a:rPr>
              <a:t>beautiful and effective visualizations with a minimal amount of code</a:t>
            </a:r>
            <a:r>
              <a:rPr lang="en-US" sz="2000" dirty="0" smtClean="0">
                <a:solidFill>
                  <a:srgbClr val="00B050"/>
                </a:solidFill>
                <a:latin typeface="OCR A Extended" panose="02010509020102010303" pitchFamily="50" charset="0"/>
              </a:rPr>
              <a:t>”</a:t>
            </a:r>
            <a:endParaRPr lang="en-IN" sz="2000" dirty="0">
              <a:solidFill>
                <a:srgbClr val="00B050"/>
              </a:solidFill>
              <a:latin typeface="OCR A Extended" panose="02010509020102010303" pitchFamily="50" charset="0"/>
            </a:endParaRPr>
          </a:p>
        </p:txBody>
      </p:sp>
      <p:pic>
        <p:nvPicPr>
          <p:cNvPr id="4" name="Picture 3"/>
          <p:cNvPicPr>
            <a:picLocks noChangeAspect="1"/>
          </p:cNvPicPr>
          <p:nvPr/>
        </p:nvPicPr>
        <p:blipFill>
          <a:blip r:embed="rId2"/>
          <a:stretch>
            <a:fillRect/>
          </a:stretch>
        </p:blipFill>
        <p:spPr>
          <a:xfrm>
            <a:off x="8062175" y="1159100"/>
            <a:ext cx="3767050" cy="5157642"/>
          </a:xfrm>
          <a:prstGeom prst="rect">
            <a:avLst/>
          </a:prstGeom>
          <a:ln>
            <a:noFill/>
          </a:ln>
          <a:effectLst>
            <a:softEdge rad="112500"/>
          </a:effectLst>
        </p:spPr>
      </p:pic>
      <p:sp>
        <p:nvSpPr>
          <p:cNvPr id="5" name="Rectangle 4"/>
          <p:cNvSpPr/>
          <p:nvPr/>
        </p:nvSpPr>
        <p:spPr>
          <a:xfrm>
            <a:off x="1110688" y="4107219"/>
            <a:ext cx="3801105" cy="369332"/>
          </a:xfrm>
          <a:prstGeom prst="rect">
            <a:avLst/>
          </a:prstGeom>
        </p:spPr>
        <p:txBody>
          <a:bodyPr wrap="none">
            <a:spAutoFit/>
          </a:bodyPr>
          <a:lstStyle/>
          <a:p>
            <a:r>
              <a:rPr lang="en-US" i="1" dirty="0" smtClean="0">
                <a:solidFill>
                  <a:srgbClr val="FF0000"/>
                </a:solidFill>
                <a:latin typeface="Raleway"/>
              </a:rPr>
              <a:t>* Altair </a:t>
            </a:r>
            <a:r>
              <a:rPr lang="en-US" i="1" dirty="0">
                <a:solidFill>
                  <a:srgbClr val="FF0000"/>
                </a:solidFill>
                <a:latin typeface="Raleway"/>
              </a:rPr>
              <a:t>is still in development phase</a:t>
            </a:r>
            <a:endParaRPr lang="en-IN" i="1" dirty="0">
              <a:solidFill>
                <a:srgbClr val="FF0000"/>
              </a:solidFill>
            </a:endParaRPr>
          </a:p>
        </p:txBody>
      </p:sp>
    </p:spTree>
    <p:extLst>
      <p:ext uri="{BB962C8B-B14F-4D97-AF65-F5344CB8AC3E}">
        <p14:creationId xmlns:p14="http://schemas.microsoft.com/office/powerpoint/2010/main" val="30517481"/>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943633" y="2904553"/>
            <a:ext cx="5248367" cy="379624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IN" dirty="0">
                <a:solidFill>
                  <a:srgbClr val="0070C0"/>
                </a:solidFill>
              </a:rPr>
              <a:t>Python </a:t>
            </a:r>
            <a:r>
              <a:rPr lang="en-IN" dirty="0" smtClean="0">
                <a:solidFill>
                  <a:srgbClr val="0070C0"/>
                </a:solidFill>
              </a:rPr>
              <a:t>Vis Library – </a:t>
            </a:r>
            <a:r>
              <a:rPr lang="en-IN" b="1" dirty="0" err="1" smtClean="0">
                <a:solidFill>
                  <a:srgbClr val="AD137A"/>
                </a:solidFill>
              </a:rPr>
              <a:t>ggplot</a:t>
            </a:r>
            <a:r>
              <a:rPr lang="en-IN" b="1" dirty="0" smtClean="0">
                <a:solidFill>
                  <a:srgbClr val="AD137A"/>
                </a:solidFill>
              </a:rPr>
              <a:t> </a:t>
            </a:r>
            <a:r>
              <a:rPr lang="cy-GB" b="1" dirty="0"/>
              <a:t>from </a:t>
            </a:r>
            <a:r>
              <a:rPr lang="cy-GB" b="1" dirty="0" smtClean="0">
                <a:hlinkClick r:id="rId3"/>
              </a:rPr>
              <a:t>ŷhat</a:t>
            </a:r>
            <a:endParaRPr lang="en-IN" b="1" dirty="0">
              <a:solidFill>
                <a:srgbClr val="AD137A"/>
              </a:solidFill>
            </a:endParaRPr>
          </a:p>
        </p:txBody>
      </p:sp>
      <p:sp>
        <p:nvSpPr>
          <p:cNvPr id="8" name="Rectangle 7"/>
          <p:cNvSpPr/>
          <p:nvPr/>
        </p:nvSpPr>
        <p:spPr>
          <a:xfrm>
            <a:off x="935865" y="5469077"/>
            <a:ext cx="7126310" cy="1015663"/>
          </a:xfrm>
          <a:prstGeom prst="rect">
            <a:avLst/>
          </a:prstGeom>
        </p:spPr>
        <p:txBody>
          <a:bodyPr wrap="square">
            <a:spAutoFit/>
          </a:bodyPr>
          <a:lstStyle/>
          <a:p>
            <a:r>
              <a:rPr lang="en-US" sz="2000" dirty="0" smtClean="0">
                <a:solidFill>
                  <a:srgbClr val="00B050"/>
                </a:solidFill>
                <a:latin typeface="OCR A Extended" panose="02010509020102010303" pitchFamily="50" charset="0"/>
              </a:rPr>
              <a:t>“</a:t>
            </a:r>
            <a:r>
              <a:rPr lang="en-US" sz="2000" dirty="0" err="1" smtClean="0">
                <a:solidFill>
                  <a:srgbClr val="00B050"/>
                </a:solidFill>
                <a:latin typeface="OCR A Extended" panose="02010509020102010303" pitchFamily="50" charset="0"/>
              </a:rPr>
              <a:t>ggplot</a:t>
            </a:r>
            <a:r>
              <a:rPr lang="en-US" sz="2000" dirty="0" smtClean="0">
                <a:solidFill>
                  <a:srgbClr val="00B050"/>
                </a:solidFill>
                <a:latin typeface="OCR A Extended" panose="02010509020102010303" pitchFamily="50" charset="0"/>
              </a:rPr>
              <a:t> is easy to learn</a:t>
            </a:r>
            <a:br>
              <a:rPr lang="en-US" sz="2000" dirty="0" smtClean="0">
                <a:solidFill>
                  <a:srgbClr val="00B050"/>
                </a:solidFill>
                <a:latin typeface="OCR A Extended" panose="02010509020102010303" pitchFamily="50" charset="0"/>
              </a:rPr>
            </a:br>
            <a:r>
              <a:rPr lang="en-US" sz="2000" dirty="0" smtClean="0">
                <a:solidFill>
                  <a:srgbClr val="00B050"/>
                </a:solidFill>
                <a:latin typeface="OCR A Extended" panose="02010509020102010303" pitchFamily="50" charset="0"/>
              </a:rPr>
              <a:t> </a:t>
            </a:r>
            <a:r>
              <a:rPr lang="en-US" sz="2000" dirty="0" err="1" smtClean="0">
                <a:solidFill>
                  <a:srgbClr val="00B050"/>
                </a:solidFill>
                <a:latin typeface="OCR A Extended" panose="02010509020102010303" pitchFamily="50" charset="0"/>
              </a:rPr>
              <a:t>ggplot</a:t>
            </a:r>
            <a:r>
              <a:rPr lang="en-US" sz="2000" dirty="0" smtClean="0">
                <a:solidFill>
                  <a:srgbClr val="00B050"/>
                </a:solidFill>
                <a:latin typeface="OCR A Extended" panose="02010509020102010303" pitchFamily="50" charset="0"/>
              </a:rPr>
              <a:t> is fun</a:t>
            </a:r>
            <a:br>
              <a:rPr lang="en-US" sz="2000" dirty="0" smtClean="0">
                <a:solidFill>
                  <a:srgbClr val="00B050"/>
                </a:solidFill>
                <a:latin typeface="OCR A Extended" panose="02010509020102010303" pitchFamily="50" charset="0"/>
              </a:rPr>
            </a:br>
            <a:r>
              <a:rPr lang="en-US" sz="2000" dirty="0" smtClean="0">
                <a:solidFill>
                  <a:srgbClr val="00B050"/>
                </a:solidFill>
                <a:latin typeface="OCR A Extended" panose="02010509020102010303" pitchFamily="50" charset="0"/>
              </a:rPr>
              <a:t> </a:t>
            </a:r>
            <a:r>
              <a:rPr lang="en-US" sz="2000" dirty="0" err="1" smtClean="0">
                <a:solidFill>
                  <a:srgbClr val="00B050"/>
                </a:solidFill>
                <a:latin typeface="OCR A Extended" panose="02010509020102010303" pitchFamily="50" charset="0"/>
              </a:rPr>
              <a:t>ggplot</a:t>
            </a:r>
            <a:r>
              <a:rPr lang="en-US" sz="2000" dirty="0" smtClean="0">
                <a:solidFill>
                  <a:srgbClr val="00B050"/>
                </a:solidFill>
                <a:latin typeface="OCR A Extended" panose="02010509020102010303" pitchFamily="50" charset="0"/>
              </a:rPr>
              <a:t> is powerful”</a:t>
            </a:r>
            <a:endParaRPr lang="en-IN" sz="2000" dirty="0">
              <a:solidFill>
                <a:srgbClr val="00B050"/>
              </a:solidFill>
              <a:latin typeface="OCR A Extended" panose="02010509020102010303" pitchFamily="50" charset="0"/>
            </a:endParaRPr>
          </a:p>
        </p:txBody>
      </p:sp>
      <p:sp>
        <p:nvSpPr>
          <p:cNvPr id="5" name="Rectangle 4"/>
          <p:cNvSpPr/>
          <p:nvPr/>
        </p:nvSpPr>
        <p:spPr>
          <a:xfrm>
            <a:off x="935865" y="4802678"/>
            <a:ext cx="2522935" cy="369332"/>
          </a:xfrm>
          <a:prstGeom prst="rect">
            <a:avLst/>
          </a:prstGeom>
        </p:spPr>
        <p:txBody>
          <a:bodyPr wrap="none">
            <a:spAutoFit/>
          </a:bodyPr>
          <a:lstStyle/>
          <a:p>
            <a:r>
              <a:rPr lang="en-US" i="1" dirty="0" smtClean="0">
                <a:solidFill>
                  <a:srgbClr val="FF0000"/>
                </a:solidFill>
                <a:latin typeface="Raleway"/>
              </a:rPr>
              <a:t>* </a:t>
            </a:r>
            <a:r>
              <a:rPr lang="en-US" i="1" dirty="0" err="1">
                <a:solidFill>
                  <a:srgbClr val="FF0000"/>
                </a:solidFill>
                <a:latin typeface="Raleway"/>
              </a:rPr>
              <a:t>Alteryx</a:t>
            </a:r>
            <a:r>
              <a:rPr lang="en-US" i="1" dirty="0">
                <a:solidFill>
                  <a:srgbClr val="FF0000"/>
                </a:solidFill>
                <a:latin typeface="Raleway"/>
              </a:rPr>
              <a:t> Acquires </a:t>
            </a:r>
            <a:r>
              <a:rPr lang="en-US" i="1" dirty="0" err="1">
                <a:solidFill>
                  <a:srgbClr val="FF0000"/>
                </a:solidFill>
                <a:latin typeface="Raleway"/>
              </a:rPr>
              <a:t>Yhat</a:t>
            </a:r>
            <a:endParaRPr lang="en-IN" i="1" dirty="0">
              <a:solidFill>
                <a:srgbClr val="FF0000"/>
              </a:solidFill>
            </a:endParaRPr>
          </a:p>
        </p:txBody>
      </p:sp>
      <p:pic>
        <p:nvPicPr>
          <p:cNvPr id="10" name="Picture 9"/>
          <p:cNvPicPr>
            <a:picLocks noChangeAspect="1"/>
          </p:cNvPicPr>
          <p:nvPr/>
        </p:nvPicPr>
        <p:blipFill rotWithShape="1">
          <a:blip r:embed="rId4"/>
          <a:srcRect r="2168"/>
          <a:stretch/>
        </p:blipFill>
        <p:spPr>
          <a:xfrm>
            <a:off x="258653" y="1747359"/>
            <a:ext cx="6618668" cy="1914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0223782"/>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3001"/>
            <a:ext cx="12604750" cy="7086712"/>
          </a:xfrm>
          <a:prstGeom prst="rect">
            <a:avLst/>
          </a:prstGeom>
        </p:spPr>
      </p:pic>
    </p:spTree>
    <p:extLst>
      <p:ext uri="{BB962C8B-B14F-4D97-AF65-F5344CB8AC3E}">
        <p14:creationId xmlns:p14="http://schemas.microsoft.com/office/powerpoint/2010/main" val="76985255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3011150" cy="7315200"/>
          </a:xfrm>
          <a:prstGeom prst="rect">
            <a:avLst/>
          </a:prstGeom>
        </p:spPr>
      </p:pic>
    </p:spTree>
    <p:extLst>
      <p:ext uri="{BB962C8B-B14F-4D97-AF65-F5344CB8AC3E}">
        <p14:creationId xmlns:p14="http://schemas.microsoft.com/office/powerpoint/2010/main" val="2063028381"/>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806" y="782436"/>
            <a:ext cx="10515600" cy="5734274"/>
          </a:xfrm>
        </p:spPr>
        <p:txBody>
          <a:bodyPr>
            <a:normAutofit fontScale="85000" lnSpcReduction="20000"/>
          </a:bodyPr>
          <a:lstStyle/>
          <a:p>
            <a:r>
              <a:rPr lang="en-US" dirty="0"/>
              <a:t>Pandas is handy for simple plots but you need to be willing to learn </a:t>
            </a:r>
            <a:r>
              <a:rPr lang="en-US" dirty="0" err="1"/>
              <a:t>matplotlib</a:t>
            </a:r>
            <a:r>
              <a:rPr lang="en-US" dirty="0"/>
              <a:t> to customize</a:t>
            </a:r>
            <a:r>
              <a:rPr lang="en-US" dirty="0" smtClean="0"/>
              <a:t>.</a:t>
            </a:r>
          </a:p>
          <a:p>
            <a:endParaRPr lang="en-US" dirty="0"/>
          </a:p>
          <a:p>
            <a:r>
              <a:rPr lang="en-US" dirty="0" err="1"/>
              <a:t>Seaborn</a:t>
            </a:r>
            <a:r>
              <a:rPr lang="en-US" dirty="0"/>
              <a:t> can support some more complex visualization approaches but still requires </a:t>
            </a:r>
            <a:r>
              <a:rPr lang="en-US" dirty="0" err="1"/>
              <a:t>matplotlib</a:t>
            </a:r>
            <a:r>
              <a:rPr lang="en-US" dirty="0"/>
              <a:t> knowledge to tweak. The color schemes are a nice bonus</a:t>
            </a:r>
            <a:r>
              <a:rPr lang="en-US" dirty="0" smtClean="0"/>
              <a:t>.</a:t>
            </a:r>
          </a:p>
          <a:p>
            <a:endParaRPr lang="en-US" dirty="0"/>
          </a:p>
          <a:p>
            <a:r>
              <a:rPr lang="en-US" dirty="0" err="1"/>
              <a:t>ggplot</a:t>
            </a:r>
            <a:r>
              <a:rPr lang="en-US" dirty="0"/>
              <a:t> has a lot of promise but is still going through growing pains</a:t>
            </a:r>
            <a:r>
              <a:rPr lang="en-US" dirty="0" smtClean="0"/>
              <a:t>.</a:t>
            </a:r>
          </a:p>
          <a:p>
            <a:endParaRPr lang="en-US" dirty="0"/>
          </a:p>
          <a:p>
            <a:r>
              <a:rPr lang="en-US" dirty="0" err="1"/>
              <a:t>bokeh</a:t>
            </a:r>
            <a:r>
              <a:rPr lang="en-US" dirty="0"/>
              <a:t> is a robust tool if you want to set up your own visualization server but may be overkill for the simple scenarios</a:t>
            </a:r>
            <a:r>
              <a:rPr lang="en-US" dirty="0" smtClean="0"/>
              <a:t>.</a:t>
            </a:r>
          </a:p>
          <a:p>
            <a:endParaRPr lang="en-US" dirty="0"/>
          </a:p>
          <a:p>
            <a:r>
              <a:rPr lang="en-US" dirty="0" err="1"/>
              <a:t>pygal</a:t>
            </a:r>
            <a:r>
              <a:rPr lang="en-US" dirty="0"/>
              <a:t> stands alone by being able to generate interactive </a:t>
            </a:r>
            <a:r>
              <a:rPr lang="en-US" dirty="0" err="1"/>
              <a:t>svg</a:t>
            </a:r>
            <a:r>
              <a:rPr lang="en-US" dirty="0"/>
              <a:t> graphs and </a:t>
            </a:r>
            <a:r>
              <a:rPr lang="en-US" dirty="0" err="1"/>
              <a:t>png</a:t>
            </a:r>
            <a:r>
              <a:rPr lang="en-US" dirty="0"/>
              <a:t> files. It is not as flexible as the </a:t>
            </a:r>
            <a:r>
              <a:rPr lang="en-US" dirty="0" err="1"/>
              <a:t>matplotlib</a:t>
            </a:r>
            <a:r>
              <a:rPr lang="en-US" dirty="0"/>
              <a:t> based solutions</a:t>
            </a:r>
            <a:r>
              <a:rPr lang="en-US" dirty="0" smtClean="0"/>
              <a:t>.</a:t>
            </a:r>
          </a:p>
          <a:p>
            <a:endParaRPr lang="en-US" dirty="0"/>
          </a:p>
          <a:p>
            <a:r>
              <a:rPr lang="en-US" dirty="0" err="1"/>
              <a:t>Plotly</a:t>
            </a:r>
            <a:r>
              <a:rPr lang="en-US" dirty="0"/>
              <a:t> generates the most interactive graphs. You can save them offline and create very rich web-based visualizations.</a:t>
            </a:r>
            <a:endParaRPr lang="en-IN" dirty="0"/>
          </a:p>
        </p:txBody>
      </p:sp>
    </p:spTree>
    <p:extLst>
      <p:ext uri="{BB962C8B-B14F-4D97-AF65-F5344CB8AC3E}">
        <p14:creationId xmlns:p14="http://schemas.microsoft.com/office/powerpoint/2010/main" val="2706937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solidFill>
                  <a:srgbClr val="0070C0"/>
                </a:solidFill>
              </a:rPr>
              <a:t>Visualization methods</a:t>
            </a:r>
          </a:p>
        </p:txBody>
      </p:sp>
      <p:sp>
        <p:nvSpPr>
          <p:cNvPr id="3" name="Content Placeholder 2"/>
          <p:cNvSpPr>
            <a:spLocks noGrp="1"/>
          </p:cNvSpPr>
          <p:nvPr>
            <p:ph idx="1"/>
          </p:nvPr>
        </p:nvSpPr>
        <p:spPr>
          <a:xfrm>
            <a:off x="838200" y="1941535"/>
            <a:ext cx="10515600" cy="4351338"/>
          </a:xfrm>
        </p:spPr>
        <p:txBody>
          <a:bodyPr/>
          <a:lstStyle/>
          <a:p>
            <a:pPr>
              <a:buFont typeface="Wingdings" panose="05000000000000000000" pitchFamily="2" charset="2"/>
              <a:buChar char="v"/>
            </a:pPr>
            <a:r>
              <a:rPr lang="en-IN" b="1" dirty="0" smtClean="0">
                <a:solidFill>
                  <a:srgbClr val="0070C0"/>
                </a:solidFill>
              </a:rPr>
              <a:t> Distribution</a:t>
            </a:r>
            <a:endParaRPr lang="en-IN" dirty="0">
              <a:solidFill>
                <a:srgbClr val="0070C0"/>
              </a:solidFill>
            </a:endParaRPr>
          </a:p>
          <a:p>
            <a:pPr>
              <a:buFont typeface="Wingdings" panose="05000000000000000000" pitchFamily="2" charset="2"/>
              <a:buChar char="v"/>
            </a:pPr>
            <a:endParaRPr lang="en-IN" dirty="0" smtClean="0">
              <a:solidFill>
                <a:srgbClr val="0070C0"/>
              </a:solidFill>
            </a:endParaRPr>
          </a:p>
          <a:p>
            <a:pPr>
              <a:buFont typeface="Wingdings" panose="05000000000000000000" pitchFamily="2" charset="2"/>
              <a:buChar char="v"/>
            </a:pPr>
            <a:r>
              <a:rPr lang="en-IN" b="1" dirty="0" smtClean="0">
                <a:solidFill>
                  <a:srgbClr val="0070C0"/>
                </a:solidFill>
              </a:rPr>
              <a:t> Comparison</a:t>
            </a:r>
            <a:endParaRPr lang="en-IN" b="1" dirty="0">
              <a:solidFill>
                <a:srgbClr val="0070C0"/>
              </a:solidFill>
            </a:endParaRPr>
          </a:p>
          <a:p>
            <a:pPr>
              <a:buFont typeface="Wingdings" panose="05000000000000000000" pitchFamily="2" charset="2"/>
              <a:buChar char="v"/>
            </a:pPr>
            <a:endParaRPr lang="en-IN" dirty="0" smtClean="0">
              <a:solidFill>
                <a:srgbClr val="0070C0"/>
              </a:solidFill>
            </a:endParaRPr>
          </a:p>
          <a:p>
            <a:pPr>
              <a:buFont typeface="Wingdings" panose="05000000000000000000" pitchFamily="2" charset="2"/>
              <a:buChar char="v"/>
            </a:pPr>
            <a:r>
              <a:rPr lang="en-IN" b="1" dirty="0" smtClean="0">
                <a:solidFill>
                  <a:srgbClr val="0070C0"/>
                </a:solidFill>
              </a:rPr>
              <a:t> Relationship</a:t>
            </a:r>
            <a:r>
              <a:rPr lang="en-IN" dirty="0">
                <a:solidFill>
                  <a:srgbClr val="0070C0"/>
                </a:solidFill>
              </a:rPr>
              <a:t> </a:t>
            </a:r>
            <a:endParaRPr lang="en-IN" dirty="0" smtClean="0">
              <a:solidFill>
                <a:srgbClr val="0070C0"/>
              </a:solidFill>
            </a:endParaRPr>
          </a:p>
          <a:p>
            <a:pPr>
              <a:buFont typeface="Wingdings" panose="05000000000000000000" pitchFamily="2" charset="2"/>
              <a:buChar char="v"/>
            </a:pPr>
            <a:endParaRPr lang="en-IN" dirty="0">
              <a:solidFill>
                <a:srgbClr val="0070C0"/>
              </a:solidFill>
            </a:endParaRPr>
          </a:p>
          <a:p>
            <a:pPr>
              <a:buFont typeface="Wingdings" panose="05000000000000000000" pitchFamily="2" charset="2"/>
              <a:buChar char="v"/>
            </a:pPr>
            <a:r>
              <a:rPr lang="en-IN" b="1" dirty="0" smtClean="0">
                <a:solidFill>
                  <a:srgbClr val="0070C0"/>
                </a:solidFill>
              </a:rPr>
              <a:t> Composition</a:t>
            </a:r>
            <a:endParaRPr lang="en-IN" dirty="0">
              <a:solidFill>
                <a:srgbClr val="0070C0"/>
              </a:solidFill>
            </a:endParaRPr>
          </a:p>
        </p:txBody>
      </p:sp>
    </p:spTree>
    <p:extLst>
      <p:ext uri="{BB962C8B-B14F-4D97-AF65-F5344CB8AC3E}">
        <p14:creationId xmlns:p14="http://schemas.microsoft.com/office/powerpoint/2010/main" val="118317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2495856" y="1092679"/>
            <a:ext cx="5630580" cy="923330"/>
          </a:xfrm>
          <a:prstGeom prst="rect">
            <a:avLst/>
          </a:prstGeom>
          <a:noFill/>
        </p:spPr>
        <p:txBody>
          <a:bodyPr wrap="none" lIns="91440" tIns="45720" rIns="91440" bIns="45720">
            <a:spAutoFit/>
          </a:bodyPr>
          <a:lstStyle/>
          <a:p>
            <a:pPr algn="ctr"/>
            <a:r>
              <a:rPr lang="en-US" sz="5400" b="1" spc="50" dirty="0">
                <a:ln w="0"/>
                <a:solidFill>
                  <a:srgbClr val="0070C0"/>
                </a:solidFill>
                <a:effectLst>
                  <a:innerShdw blurRad="63500" dist="50800" dir="13500000">
                    <a:srgbClr val="000000">
                      <a:alpha val="50000"/>
                    </a:srgbClr>
                  </a:innerShdw>
                </a:effectLst>
              </a:rPr>
              <a:t>Data </a:t>
            </a:r>
            <a:r>
              <a:rPr lang="en-US" sz="5400" b="1" spc="50" dirty="0" smtClean="0">
                <a:ln w="0"/>
                <a:solidFill>
                  <a:srgbClr val="0070C0"/>
                </a:solidFill>
                <a:effectLst>
                  <a:innerShdw blurRad="63500" dist="50800" dir="13500000">
                    <a:srgbClr val="000000">
                      <a:alpha val="50000"/>
                    </a:srgbClr>
                  </a:innerShdw>
                </a:effectLst>
              </a:rPr>
              <a:t>Visualization </a:t>
            </a:r>
          </a:p>
        </p:txBody>
      </p:sp>
      <p:sp>
        <p:nvSpPr>
          <p:cNvPr id="9" name="TextBox 8"/>
          <p:cNvSpPr txBox="1"/>
          <p:nvPr/>
        </p:nvSpPr>
        <p:spPr>
          <a:xfrm>
            <a:off x="5101883" y="2016016"/>
            <a:ext cx="6049107" cy="646331"/>
          </a:xfrm>
          <a:prstGeom prst="rect">
            <a:avLst/>
          </a:prstGeom>
          <a:noFill/>
        </p:spPr>
        <p:txBody>
          <a:bodyPr wrap="square" rtlCol="0">
            <a:spAutoFit/>
          </a:bodyPr>
          <a:lstStyle/>
          <a:p>
            <a:r>
              <a:rPr lang="en-IN" sz="3600" dirty="0">
                <a:solidFill>
                  <a:srgbClr val="FFFF00"/>
                </a:solidFill>
                <a:latin typeface="Gabriola" panose="04040605051002020D02" pitchFamily="82" charset="0"/>
              </a:rPr>
              <a:t>Usage of Python Visualisation Libraries</a:t>
            </a:r>
          </a:p>
        </p:txBody>
      </p:sp>
      <p:pic>
        <p:nvPicPr>
          <p:cNvPr id="1032" name="Picture 8" descr="Image result for python 3d pie charts background black color"/>
          <p:cNvPicPr>
            <a:picLocks noChangeAspect="1" noChangeArrowheads="1"/>
          </p:cNvPicPr>
          <p:nvPr/>
        </p:nvPicPr>
        <p:blipFill rotWithShape="1">
          <a:blip r:embed="rId2">
            <a:extLst>
              <a:ext uri="{28A0092B-C50C-407E-A947-70E740481C1C}">
                <a14:useLocalDpi xmlns:a14="http://schemas.microsoft.com/office/drawing/2010/main" val="0"/>
              </a:ext>
            </a:extLst>
          </a:blip>
          <a:srcRect b="6154"/>
          <a:stretch/>
        </p:blipFill>
        <p:spPr bwMode="auto">
          <a:xfrm>
            <a:off x="0" y="4198344"/>
            <a:ext cx="2247900" cy="2681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3d pie charts background black color"/>
          <p:cNvPicPr>
            <a:picLocks noChangeAspect="1" noChangeArrowheads="1"/>
          </p:cNvPicPr>
          <p:nvPr/>
        </p:nvPicPr>
        <p:blipFill rotWithShape="1">
          <a:blip r:embed="rId3">
            <a:extLst>
              <a:ext uri="{28A0092B-C50C-407E-A947-70E740481C1C}">
                <a14:useLocalDpi xmlns:a14="http://schemas.microsoft.com/office/drawing/2010/main" val="0"/>
              </a:ext>
            </a:extLst>
          </a:blip>
          <a:srcRect l="9780" r="10371" b="12745"/>
          <a:stretch/>
        </p:blipFill>
        <p:spPr bwMode="auto">
          <a:xfrm>
            <a:off x="2247900" y="4198344"/>
            <a:ext cx="2799471" cy="26816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ython 3d pie charts background black colo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5" t="2799" r="-665" b="12278"/>
          <a:stretch/>
        </p:blipFill>
        <p:spPr bwMode="auto">
          <a:xfrm>
            <a:off x="5047371" y="4193064"/>
            <a:ext cx="4229686" cy="26939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ython 3d pie charts background black colo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85" t="1404" r="3581" b="11876"/>
          <a:stretch/>
        </p:blipFill>
        <p:spPr bwMode="auto">
          <a:xfrm>
            <a:off x="9204553" y="4194628"/>
            <a:ext cx="2987447" cy="28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323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solidFill>
                  <a:srgbClr val="0070C0"/>
                </a:solidFill>
              </a:rPr>
              <a:t>Distribution</a:t>
            </a:r>
            <a:br>
              <a:rPr lang="en-IN" dirty="0">
                <a:solidFill>
                  <a:srgbClr val="0070C0"/>
                </a:solidFill>
              </a:rPr>
            </a:br>
            <a:endParaRPr lang="en-IN" dirty="0">
              <a:solidFill>
                <a:srgbClr val="0070C0"/>
              </a:solidFill>
            </a:endParaRPr>
          </a:p>
        </p:txBody>
      </p:sp>
      <p:sp>
        <p:nvSpPr>
          <p:cNvPr id="3" name="Content Placeholder 2"/>
          <p:cNvSpPr>
            <a:spLocks noGrp="1"/>
          </p:cNvSpPr>
          <p:nvPr>
            <p:ph idx="1"/>
          </p:nvPr>
        </p:nvSpPr>
        <p:spPr>
          <a:xfrm>
            <a:off x="838200" y="1155924"/>
            <a:ext cx="10515600" cy="4351338"/>
          </a:xfrm>
        </p:spPr>
        <p:txBody>
          <a:bodyPr>
            <a:normAutofit/>
          </a:bodyPr>
          <a:lstStyle/>
          <a:p>
            <a:r>
              <a:rPr lang="en-US" sz="2400" dirty="0"/>
              <a:t>It is commonly used at the initial stage of data exploration i.e. when we get started with understanding the variable. Variables are of two types: Continuous and Categorical. For continuous variable, we look at the </a:t>
            </a:r>
            <a:r>
              <a:rPr lang="en-US" sz="2400" dirty="0" err="1"/>
              <a:t>centre</a:t>
            </a:r>
            <a:r>
              <a:rPr lang="en-US" sz="2400" dirty="0"/>
              <a:t>, spread, outlier. For categorical variable we look at frequency </a:t>
            </a:r>
            <a:r>
              <a:rPr lang="en-US" sz="2400" dirty="0" smtClean="0"/>
              <a:t>table.</a:t>
            </a:r>
            <a:endParaRPr lang="en-IN" sz="2400" dirty="0"/>
          </a:p>
        </p:txBody>
      </p:sp>
      <p:sp>
        <p:nvSpPr>
          <p:cNvPr id="4" name="Rectangle 3"/>
          <p:cNvSpPr/>
          <p:nvPr/>
        </p:nvSpPr>
        <p:spPr>
          <a:xfrm>
            <a:off x="1026017" y="2633746"/>
            <a:ext cx="8427076" cy="677108"/>
          </a:xfrm>
          <a:prstGeom prst="rect">
            <a:avLst/>
          </a:prstGeom>
        </p:spPr>
        <p:txBody>
          <a:bodyPr wrap="square">
            <a:spAutoFit/>
          </a:bodyPr>
          <a:lstStyle/>
          <a:p>
            <a:r>
              <a:rPr lang="en-IN" sz="2000" b="1" dirty="0" smtClean="0"/>
              <a:t>Histogram</a:t>
            </a:r>
          </a:p>
          <a:p>
            <a:r>
              <a:rPr lang="en-IN" dirty="0"/>
              <a:t>	</a:t>
            </a:r>
            <a:r>
              <a:rPr lang="en-IN" dirty="0" smtClean="0"/>
              <a:t>It </a:t>
            </a:r>
            <a:r>
              <a:rPr lang="en-IN" dirty="0"/>
              <a:t>is used for showing the distribution of continuous variables.</a:t>
            </a:r>
          </a:p>
        </p:txBody>
      </p:sp>
      <p:sp>
        <p:nvSpPr>
          <p:cNvPr id="5" name="Rectangle 4"/>
          <p:cNvSpPr/>
          <p:nvPr/>
        </p:nvSpPr>
        <p:spPr>
          <a:xfrm>
            <a:off x="1083972" y="5994004"/>
            <a:ext cx="10024056" cy="677108"/>
          </a:xfrm>
          <a:prstGeom prst="rect">
            <a:avLst/>
          </a:prstGeom>
        </p:spPr>
        <p:txBody>
          <a:bodyPr wrap="square">
            <a:spAutoFit/>
          </a:bodyPr>
          <a:lstStyle/>
          <a:p>
            <a:r>
              <a:rPr lang="en-IN" sz="2000" b="1" dirty="0"/>
              <a:t>Box-Plot</a:t>
            </a:r>
          </a:p>
          <a:p>
            <a:r>
              <a:rPr lang="en-IN" dirty="0"/>
              <a:t>	</a:t>
            </a:r>
            <a:r>
              <a:rPr lang="en-IN" dirty="0" smtClean="0"/>
              <a:t>It </a:t>
            </a:r>
            <a:r>
              <a:rPr lang="en-IN" dirty="0"/>
              <a:t>is used to display full range of variation from min to max and useful to identify outlier values.</a:t>
            </a:r>
          </a:p>
        </p:txBody>
      </p:sp>
      <p:pic>
        <p:nvPicPr>
          <p:cNvPr id="6" name="Picture 5"/>
          <p:cNvPicPr>
            <a:picLocks noChangeAspect="1"/>
          </p:cNvPicPr>
          <p:nvPr/>
        </p:nvPicPr>
        <p:blipFill>
          <a:blip r:embed="rId2"/>
          <a:stretch>
            <a:fillRect/>
          </a:stretch>
        </p:blipFill>
        <p:spPr>
          <a:xfrm>
            <a:off x="1083972" y="3357390"/>
            <a:ext cx="3057525" cy="2124075"/>
          </a:xfrm>
          <a:prstGeom prst="rect">
            <a:avLst/>
          </a:prstGeom>
        </p:spPr>
      </p:pic>
      <p:pic>
        <p:nvPicPr>
          <p:cNvPr id="7" name="Picture 6"/>
          <p:cNvPicPr>
            <a:picLocks noChangeAspect="1"/>
          </p:cNvPicPr>
          <p:nvPr/>
        </p:nvPicPr>
        <p:blipFill>
          <a:blip r:embed="rId3"/>
          <a:stretch>
            <a:fillRect/>
          </a:stretch>
        </p:blipFill>
        <p:spPr>
          <a:xfrm>
            <a:off x="8000530" y="4141501"/>
            <a:ext cx="2905125" cy="2028825"/>
          </a:xfrm>
          <a:prstGeom prst="rect">
            <a:avLst/>
          </a:prstGeom>
        </p:spPr>
      </p:pic>
    </p:spTree>
    <p:extLst>
      <p:ext uri="{BB962C8B-B14F-4D97-AF65-F5344CB8AC3E}">
        <p14:creationId xmlns:p14="http://schemas.microsoft.com/office/powerpoint/2010/main" val="1531861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smtClean="0">
                <a:solidFill>
                  <a:srgbClr val="0070C0"/>
                </a:solidFill>
              </a:rPr>
              <a:t>Comparison</a:t>
            </a:r>
            <a:r>
              <a:rPr lang="en-IN" dirty="0">
                <a:solidFill>
                  <a:srgbClr val="0070C0"/>
                </a:solidFill>
              </a:rPr>
              <a:t/>
            </a:r>
            <a:br>
              <a:rPr lang="en-IN" dirty="0">
                <a:solidFill>
                  <a:srgbClr val="0070C0"/>
                </a:solidFill>
              </a:rPr>
            </a:br>
            <a:endParaRPr lang="en-IN" dirty="0">
              <a:solidFill>
                <a:srgbClr val="0070C0"/>
              </a:solidFill>
            </a:endParaRPr>
          </a:p>
        </p:txBody>
      </p:sp>
      <p:sp>
        <p:nvSpPr>
          <p:cNvPr id="3" name="Content Placeholder 2"/>
          <p:cNvSpPr>
            <a:spLocks noGrp="1"/>
          </p:cNvSpPr>
          <p:nvPr>
            <p:ph idx="1"/>
          </p:nvPr>
        </p:nvSpPr>
        <p:spPr>
          <a:xfrm>
            <a:off x="838200" y="1155924"/>
            <a:ext cx="10515600" cy="4351338"/>
          </a:xfrm>
        </p:spPr>
        <p:txBody>
          <a:bodyPr>
            <a:normAutofit/>
          </a:bodyPr>
          <a:lstStyle/>
          <a:p>
            <a:r>
              <a:rPr lang="en-US" sz="2400" dirty="0"/>
              <a:t>It is used to compare values across different categories</a:t>
            </a:r>
            <a:r>
              <a:rPr lang="en-US" sz="2400" dirty="0" smtClean="0"/>
              <a:t>.</a:t>
            </a:r>
          </a:p>
          <a:p>
            <a:r>
              <a:rPr lang="en-US" sz="2400" dirty="0"/>
              <a:t>Common charts to represent these information are Bar and Line chart.</a:t>
            </a:r>
            <a:endParaRPr lang="en-IN" sz="2400" dirty="0"/>
          </a:p>
        </p:txBody>
      </p:sp>
      <p:sp>
        <p:nvSpPr>
          <p:cNvPr id="4" name="Rectangle 3"/>
          <p:cNvSpPr/>
          <p:nvPr/>
        </p:nvSpPr>
        <p:spPr>
          <a:xfrm>
            <a:off x="1026017" y="2427682"/>
            <a:ext cx="8427076" cy="677108"/>
          </a:xfrm>
          <a:prstGeom prst="rect">
            <a:avLst/>
          </a:prstGeom>
        </p:spPr>
        <p:txBody>
          <a:bodyPr wrap="square">
            <a:spAutoFit/>
          </a:bodyPr>
          <a:lstStyle/>
          <a:p>
            <a:r>
              <a:rPr lang="en-IN" sz="2000" b="1" dirty="0" smtClean="0"/>
              <a:t>Bar Chart</a:t>
            </a:r>
          </a:p>
          <a:p>
            <a:r>
              <a:rPr lang="en-IN" dirty="0"/>
              <a:t>	</a:t>
            </a:r>
            <a:r>
              <a:rPr lang="en-US" dirty="0"/>
              <a:t>It is used to compare values across different categories</a:t>
            </a:r>
            <a:endParaRPr lang="en-IN" dirty="0"/>
          </a:p>
        </p:txBody>
      </p:sp>
      <p:sp>
        <p:nvSpPr>
          <p:cNvPr id="5" name="Rectangle 4"/>
          <p:cNvSpPr/>
          <p:nvPr/>
        </p:nvSpPr>
        <p:spPr>
          <a:xfrm>
            <a:off x="1083972" y="5994004"/>
            <a:ext cx="10024056" cy="677108"/>
          </a:xfrm>
          <a:prstGeom prst="rect">
            <a:avLst/>
          </a:prstGeom>
        </p:spPr>
        <p:txBody>
          <a:bodyPr wrap="square">
            <a:spAutoFit/>
          </a:bodyPr>
          <a:lstStyle/>
          <a:p>
            <a:r>
              <a:rPr lang="en-IN" sz="2000" b="1" dirty="0" smtClean="0"/>
              <a:t>Line Chart</a:t>
            </a:r>
            <a:endParaRPr lang="en-IN" sz="2000" b="1" dirty="0"/>
          </a:p>
          <a:p>
            <a:r>
              <a:rPr lang="en-IN" dirty="0"/>
              <a:t>	</a:t>
            </a:r>
            <a:r>
              <a:rPr lang="en-US" dirty="0"/>
              <a:t>It is used to compare values over quantitative variable</a:t>
            </a:r>
            <a:r>
              <a:rPr lang="en-IN" dirty="0" smtClean="0"/>
              <a:t>.</a:t>
            </a:r>
            <a:endParaRPr lang="en-IN" dirty="0"/>
          </a:p>
        </p:txBody>
      </p:sp>
      <p:pic>
        <p:nvPicPr>
          <p:cNvPr id="8" name="Picture 7"/>
          <p:cNvPicPr>
            <a:picLocks noChangeAspect="1"/>
          </p:cNvPicPr>
          <p:nvPr/>
        </p:nvPicPr>
        <p:blipFill>
          <a:blip r:embed="rId2"/>
          <a:stretch>
            <a:fillRect/>
          </a:stretch>
        </p:blipFill>
        <p:spPr>
          <a:xfrm>
            <a:off x="1026017" y="3159833"/>
            <a:ext cx="4305300" cy="2590800"/>
          </a:xfrm>
          <a:prstGeom prst="rect">
            <a:avLst/>
          </a:prstGeom>
        </p:spPr>
      </p:pic>
      <p:pic>
        <p:nvPicPr>
          <p:cNvPr id="9" name="Picture 8"/>
          <p:cNvPicPr>
            <a:picLocks noChangeAspect="1"/>
          </p:cNvPicPr>
          <p:nvPr/>
        </p:nvPicPr>
        <p:blipFill>
          <a:blip r:embed="rId3"/>
          <a:stretch>
            <a:fillRect/>
          </a:stretch>
        </p:blipFill>
        <p:spPr>
          <a:xfrm>
            <a:off x="7283942" y="3707630"/>
            <a:ext cx="4257675" cy="2590800"/>
          </a:xfrm>
          <a:prstGeom prst="rect">
            <a:avLst/>
          </a:prstGeom>
        </p:spPr>
      </p:pic>
    </p:spTree>
    <p:extLst>
      <p:ext uri="{BB962C8B-B14F-4D97-AF65-F5344CB8AC3E}">
        <p14:creationId xmlns:p14="http://schemas.microsoft.com/office/powerpoint/2010/main" val="2375324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smtClean="0">
                <a:solidFill>
                  <a:srgbClr val="0070C0"/>
                </a:solidFill>
              </a:rPr>
              <a:t>Composition</a:t>
            </a:r>
            <a:r>
              <a:rPr lang="en-IN" dirty="0">
                <a:solidFill>
                  <a:srgbClr val="0070C0"/>
                </a:solidFill>
              </a:rPr>
              <a:t/>
            </a:r>
            <a:br>
              <a:rPr lang="en-IN" dirty="0">
                <a:solidFill>
                  <a:srgbClr val="0070C0"/>
                </a:solidFill>
              </a:rPr>
            </a:br>
            <a:endParaRPr lang="en-IN" dirty="0">
              <a:solidFill>
                <a:srgbClr val="0070C0"/>
              </a:solidFill>
            </a:endParaRPr>
          </a:p>
        </p:txBody>
      </p:sp>
      <p:sp>
        <p:nvSpPr>
          <p:cNvPr id="3" name="Content Placeholder 2"/>
          <p:cNvSpPr>
            <a:spLocks noGrp="1"/>
          </p:cNvSpPr>
          <p:nvPr>
            <p:ph idx="1"/>
          </p:nvPr>
        </p:nvSpPr>
        <p:spPr>
          <a:xfrm>
            <a:off x="838200" y="1155924"/>
            <a:ext cx="10515600" cy="4351338"/>
          </a:xfrm>
        </p:spPr>
        <p:txBody>
          <a:bodyPr>
            <a:normAutofit/>
          </a:bodyPr>
          <a:lstStyle/>
          <a:p>
            <a:r>
              <a:rPr lang="en-US" sz="2400" dirty="0"/>
              <a:t>It is </a:t>
            </a:r>
            <a:r>
              <a:rPr lang="en-US" sz="2400" dirty="0" err="1" smtClean="0"/>
              <a:t>u.sed</a:t>
            </a:r>
            <a:r>
              <a:rPr lang="en-US" sz="2400" dirty="0" smtClean="0"/>
              <a:t> </a:t>
            </a:r>
            <a:r>
              <a:rPr lang="en-US" sz="2400" dirty="0"/>
              <a:t>to show distribution of a variable across categories of another </a:t>
            </a:r>
            <a:r>
              <a:rPr lang="en-US" sz="2400" dirty="0" smtClean="0"/>
              <a:t>variable</a:t>
            </a:r>
          </a:p>
        </p:txBody>
      </p:sp>
      <p:sp>
        <p:nvSpPr>
          <p:cNvPr id="4" name="Rectangle 3"/>
          <p:cNvSpPr/>
          <p:nvPr/>
        </p:nvSpPr>
        <p:spPr>
          <a:xfrm>
            <a:off x="1026017" y="2427682"/>
            <a:ext cx="8427076" cy="954107"/>
          </a:xfrm>
          <a:prstGeom prst="rect">
            <a:avLst/>
          </a:prstGeom>
        </p:spPr>
        <p:txBody>
          <a:bodyPr wrap="square">
            <a:spAutoFit/>
          </a:bodyPr>
          <a:lstStyle/>
          <a:p>
            <a:r>
              <a:rPr lang="en-IN" sz="2000" b="1" dirty="0" smtClean="0"/>
              <a:t>Pie Chart</a:t>
            </a:r>
          </a:p>
          <a:p>
            <a:r>
              <a:rPr lang="en-IN" dirty="0"/>
              <a:t>	</a:t>
            </a:r>
            <a:r>
              <a:rPr lang="en-US" dirty="0"/>
              <a:t>It can be created by passing the values representing each of the slices of the pie.</a:t>
            </a:r>
            <a:endParaRPr lang="en-IN" dirty="0"/>
          </a:p>
        </p:txBody>
      </p:sp>
      <p:pic>
        <p:nvPicPr>
          <p:cNvPr id="6" name="Picture 5"/>
          <p:cNvPicPr>
            <a:picLocks noChangeAspect="1"/>
          </p:cNvPicPr>
          <p:nvPr/>
        </p:nvPicPr>
        <p:blipFill>
          <a:blip r:embed="rId2"/>
          <a:stretch>
            <a:fillRect/>
          </a:stretch>
        </p:blipFill>
        <p:spPr>
          <a:xfrm>
            <a:off x="3472801" y="3493423"/>
            <a:ext cx="4010025" cy="3076575"/>
          </a:xfrm>
          <a:prstGeom prst="rect">
            <a:avLst/>
          </a:prstGeom>
        </p:spPr>
      </p:pic>
    </p:spTree>
    <p:extLst>
      <p:ext uri="{BB962C8B-B14F-4D97-AF65-F5344CB8AC3E}">
        <p14:creationId xmlns:p14="http://schemas.microsoft.com/office/powerpoint/2010/main" val="1616641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8004"/>
            <a:ext cx="10515600" cy="1325563"/>
          </a:xfrm>
        </p:spPr>
        <p:txBody>
          <a:bodyPr vert="horz" lIns="91440" tIns="45720" rIns="91440" bIns="45720" rtlCol="0" anchor="ctr">
            <a:normAutofit/>
          </a:bodyPr>
          <a:lstStyle/>
          <a:p>
            <a:r>
              <a:rPr lang="en-IN" dirty="0" smtClean="0">
                <a:solidFill>
                  <a:srgbClr val="0070C0"/>
                </a:solidFill>
              </a:rPr>
              <a:t>Relationship</a:t>
            </a:r>
            <a:r>
              <a:rPr lang="en-IN" dirty="0">
                <a:solidFill>
                  <a:srgbClr val="0070C0"/>
                </a:solidFill>
              </a:rPr>
              <a:t/>
            </a:r>
            <a:br>
              <a:rPr lang="en-IN" dirty="0">
                <a:solidFill>
                  <a:srgbClr val="0070C0"/>
                </a:solidFill>
              </a:rPr>
            </a:br>
            <a:endParaRPr lang="en-IN" dirty="0">
              <a:solidFill>
                <a:srgbClr val="0070C0"/>
              </a:solidFill>
            </a:endParaRPr>
          </a:p>
        </p:txBody>
      </p:sp>
      <p:sp>
        <p:nvSpPr>
          <p:cNvPr id="3" name="Content Placeholder 2"/>
          <p:cNvSpPr>
            <a:spLocks noGrp="1"/>
          </p:cNvSpPr>
          <p:nvPr>
            <p:ph idx="1"/>
          </p:nvPr>
        </p:nvSpPr>
        <p:spPr>
          <a:xfrm>
            <a:off x="838200" y="1155924"/>
            <a:ext cx="10515600" cy="4351338"/>
          </a:xfrm>
        </p:spPr>
        <p:txBody>
          <a:bodyPr>
            <a:normAutofit/>
          </a:bodyPr>
          <a:lstStyle/>
          <a:p>
            <a:r>
              <a:rPr lang="en-US" sz="2400" dirty="0"/>
              <a:t>It is widely used to understand the correlation between two or more continuous variables.</a:t>
            </a:r>
            <a:endParaRPr lang="en-US" sz="2400" dirty="0" smtClean="0"/>
          </a:p>
          <a:p>
            <a:pPr marL="0" indent="0">
              <a:buNone/>
            </a:pPr>
            <a:endParaRPr lang="en-IN" sz="2400" dirty="0"/>
          </a:p>
        </p:txBody>
      </p:sp>
      <p:sp>
        <p:nvSpPr>
          <p:cNvPr id="4" name="Rectangle 3"/>
          <p:cNvSpPr/>
          <p:nvPr/>
        </p:nvSpPr>
        <p:spPr>
          <a:xfrm>
            <a:off x="1026017" y="2427682"/>
            <a:ext cx="8427076" cy="677108"/>
          </a:xfrm>
          <a:prstGeom prst="rect">
            <a:avLst/>
          </a:prstGeom>
        </p:spPr>
        <p:txBody>
          <a:bodyPr wrap="square">
            <a:spAutoFit/>
          </a:bodyPr>
          <a:lstStyle/>
          <a:p>
            <a:r>
              <a:rPr lang="en-IN" sz="2000" b="1" dirty="0"/>
              <a:t>Scatter Plot</a:t>
            </a:r>
            <a:endParaRPr lang="en-IN" sz="2000" b="1" dirty="0" smtClean="0"/>
          </a:p>
          <a:p>
            <a:r>
              <a:rPr lang="en-IN" dirty="0"/>
              <a:t>	</a:t>
            </a:r>
            <a:r>
              <a:rPr lang="en-US" dirty="0"/>
              <a:t>It clearly shows the relationship between two variables.</a:t>
            </a:r>
            <a:endParaRPr lang="en-IN" dirty="0"/>
          </a:p>
        </p:txBody>
      </p:sp>
      <p:pic>
        <p:nvPicPr>
          <p:cNvPr id="6" name="Picture 5"/>
          <p:cNvPicPr>
            <a:picLocks noChangeAspect="1"/>
          </p:cNvPicPr>
          <p:nvPr/>
        </p:nvPicPr>
        <p:blipFill>
          <a:blip r:embed="rId2"/>
          <a:stretch>
            <a:fillRect/>
          </a:stretch>
        </p:blipFill>
        <p:spPr>
          <a:xfrm>
            <a:off x="1271051" y="3765273"/>
            <a:ext cx="2257425" cy="1962150"/>
          </a:xfrm>
          <a:prstGeom prst="rect">
            <a:avLst/>
          </a:prstGeom>
        </p:spPr>
      </p:pic>
      <p:pic>
        <p:nvPicPr>
          <p:cNvPr id="7" name="Picture 6"/>
          <p:cNvPicPr>
            <a:picLocks noChangeAspect="1"/>
          </p:cNvPicPr>
          <p:nvPr/>
        </p:nvPicPr>
        <p:blipFill>
          <a:blip r:embed="rId3"/>
          <a:stretch>
            <a:fillRect/>
          </a:stretch>
        </p:blipFill>
        <p:spPr>
          <a:xfrm>
            <a:off x="6223247" y="3416923"/>
            <a:ext cx="3332878" cy="2155210"/>
          </a:xfrm>
          <a:prstGeom prst="rect">
            <a:avLst/>
          </a:prstGeom>
        </p:spPr>
      </p:pic>
    </p:spTree>
    <p:extLst>
      <p:ext uri="{BB962C8B-B14F-4D97-AF65-F5344CB8AC3E}">
        <p14:creationId xmlns:p14="http://schemas.microsoft.com/office/powerpoint/2010/main" val="175402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915" y="-19318"/>
            <a:ext cx="9427336" cy="7060683"/>
          </a:xfrm>
        </p:spPr>
      </p:pic>
    </p:spTree>
    <p:extLst>
      <p:ext uri="{BB962C8B-B14F-4D97-AF65-F5344CB8AC3E}">
        <p14:creationId xmlns:p14="http://schemas.microsoft.com/office/powerpoint/2010/main" val="304244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01" y="1939280"/>
            <a:ext cx="2987899" cy="369332"/>
          </a:xfrm>
          <a:prstGeom prst="rect">
            <a:avLst/>
          </a:prstGeom>
          <a:noFill/>
        </p:spPr>
        <p:txBody>
          <a:bodyPr wrap="square" rtlCol="0">
            <a:spAutoFit/>
          </a:bodyPr>
          <a:lstStyle/>
          <a:p>
            <a:r>
              <a:rPr lang="en-IN" dirty="0" smtClean="0"/>
              <a:t>Prepare Data</a:t>
            </a:r>
          </a:p>
        </p:txBody>
      </p:sp>
      <p:sp>
        <p:nvSpPr>
          <p:cNvPr id="5" name="Title 1"/>
          <p:cNvSpPr txBox="1">
            <a:spLocks/>
          </p:cNvSpPr>
          <p:nvPr/>
        </p:nvSpPr>
        <p:spPr>
          <a:xfrm>
            <a:off x="232893" y="0"/>
            <a:ext cx="10515600" cy="86644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dirty="0" smtClean="0">
                <a:solidFill>
                  <a:srgbClr val="0070C0"/>
                </a:solidFill>
              </a:rPr>
              <a:t>Workflow</a:t>
            </a:r>
            <a:endParaRPr lang="en-IN" dirty="0">
              <a:solidFill>
                <a:srgbClr val="0070C0"/>
              </a:solidFill>
            </a:endParaRPr>
          </a:p>
        </p:txBody>
      </p:sp>
      <p:sp>
        <p:nvSpPr>
          <p:cNvPr id="6" name="Title 1"/>
          <p:cNvSpPr txBox="1">
            <a:spLocks/>
          </p:cNvSpPr>
          <p:nvPr/>
        </p:nvSpPr>
        <p:spPr>
          <a:xfrm>
            <a:off x="591354" y="433220"/>
            <a:ext cx="10515600" cy="8664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smtClean="0"/>
              <a:t>The basic steps to creating plots with </a:t>
            </a:r>
            <a:r>
              <a:rPr lang="en-US" sz="3200" dirty="0" err="1" smtClean="0"/>
              <a:t>matplotlib</a:t>
            </a:r>
            <a:r>
              <a:rPr lang="en-US" sz="3200" dirty="0" smtClean="0"/>
              <a:t> are:</a:t>
            </a:r>
            <a:endParaRPr lang="en-IN" sz="3200" dirty="0"/>
          </a:p>
        </p:txBody>
      </p:sp>
      <p:pic>
        <p:nvPicPr>
          <p:cNvPr id="7" name="Picture 6"/>
          <p:cNvPicPr>
            <a:picLocks noChangeAspect="1"/>
          </p:cNvPicPr>
          <p:nvPr/>
        </p:nvPicPr>
        <p:blipFill>
          <a:blip r:embed="rId2"/>
          <a:stretch>
            <a:fillRect/>
          </a:stretch>
        </p:blipFill>
        <p:spPr>
          <a:xfrm>
            <a:off x="2307868" y="1299660"/>
            <a:ext cx="5695950" cy="4521591"/>
          </a:xfrm>
          <a:prstGeom prst="rect">
            <a:avLst/>
          </a:prstGeom>
        </p:spPr>
      </p:pic>
      <p:sp>
        <p:nvSpPr>
          <p:cNvPr id="8" name="TextBox 7"/>
          <p:cNvSpPr txBox="1"/>
          <p:nvPr/>
        </p:nvSpPr>
        <p:spPr>
          <a:xfrm>
            <a:off x="681505" y="3321709"/>
            <a:ext cx="2987899" cy="369332"/>
          </a:xfrm>
          <a:prstGeom prst="rect">
            <a:avLst/>
          </a:prstGeom>
          <a:noFill/>
        </p:spPr>
        <p:txBody>
          <a:bodyPr wrap="square" rtlCol="0">
            <a:spAutoFit/>
          </a:bodyPr>
          <a:lstStyle/>
          <a:p>
            <a:r>
              <a:rPr lang="en-IN" dirty="0" smtClean="0"/>
              <a:t>Create Plot</a:t>
            </a:r>
          </a:p>
        </p:txBody>
      </p:sp>
      <p:sp>
        <p:nvSpPr>
          <p:cNvPr id="9" name="TextBox 8"/>
          <p:cNvSpPr txBox="1"/>
          <p:nvPr/>
        </p:nvSpPr>
        <p:spPr>
          <a:xfrm>
            <a:off x="668626" y="2757903"/>
            <a:ext cx="2987899" cy="369332"/>
          </a:xfrm>
          <a:prstGeom prst="rect">
            <a:avLst/>
          </a:prstGeom>
          <a:noFill/>
        </p:spPr>
        <p:txBody>
          <a:bodyPr wrap="square" rtlCol="0">
            <a:spAutoFit/>
          </a:bodyPr>
          <a:lstStyle/>
          <a:p>
            <a:r>
              <a:rPr lang="en-IN" dirty="0" smtClean="0"/>
              <a:t>Plot</a:t>
            </a:r>
          </a:p>
        </p:txBody>
      </p:sp>
      <p:sp>
        <p:nvSpPr>
          <p:cNvPr id="10" name="TextBox 9"/>
          <p:cNvSpPr txBox="1"/>
          <p:nvPr/>
        </p:nvSpPr>
        <p:spPr>
          <a:xfrm>
            <a:off x="681506" y="4059456"/>
            <a:ext cx="2987899" cy="369332"/>
          </a:xfrm>
          <a:prstGeom prst="rect">
            <a:avLst/>
          </a:prstGeom>
          <a:noFill/>
        </p:spPr>
        <p:txBody>
          <a:bodyPr wrap="square" rtlCol="0">
            <a:spAutoFit/>
          </a:bodyPr>
          <a:lstStyle/>
          <a:p>
            <a:r>
              <a:rPr lang="en-IN" dirty="0" smtClean="0"/>
              <a:t>Customize Plot</a:t>
            </a:r>
          </a:p>
        </p:txBody>
      </p:sp>
      <p:sp>
        <p:nvSpPr>
          <p:cNvPr id="11" name="TextBox 10"/>
          <p:cNvSpPr txBox="1"/>
          <p:nvPr/>
        </p:nvSpPr>
        <p:spPr>
          <a:xfrm>
            <a:off x="681507" y="4830064"/>
            <a:ext cx="2987899" cy="369332"/>
          </a:xfrm>
          <a:prstGeom prst="rect">
            <a:avLst/>
          </a:prstGeom>
          <a:noFill/>
        </p:spPr>
        <p:txBody>
          <a:bodyPr wrap="square" rtlCol="0">
            <a:spAutoFit/>
          </a:bodyPr>
          <a:lstStyle/>
          <a:p>
            <a:r>
              <a:rPr lang="en-IN" dirty="0" smtClean="0"/>
              <a:t>Save Plot</a:t>
            </a:r>
          </a:p>
        </p:txBody>
      </p:sp>
      <p:sp>
        <p:nvSpPr>
          <p:cNvPr id="12" name="TextBox 11"/>
          <p:cNvSpPr txBox="1"/>
          <p:nvPr/>
        </p:nvSpPr>
        <p:spPr>
          <a:xfrm>
            <a:off x="681507" y="5298114"/>
            <a:ext cx="2987899" cy="369332"/>
          </a:xfrm>
          <a:prstGeom prst="rect">
            <a:avLst/>
          </a:prstGeom>
          <a:noFill/>
        </p:spPr>
        <p:txBody>
          <a:bodyPr wrap="square" rtlCol="0">
            <a:spAutoFit/>
          </a:bodyPr>
          <a:lstStyle/>
          <a:p>
            <a:r>
              <a:rPr lang="en-IN" dirty="0" smtClean="0"/>
              <a:t>Show Plot</a:t>
            </a:r>
          </a:p>
        </p:txBody>
      </p:sp>
      <p:sp>
        <p:nvSpPr>
          <p:cNvPr id="13" name="TextBox 12"/>
          <p:cNvSpPr txBox="1"/>
          <p:nvPr/>
        </p:nvSpPr>
        <p:spPr>
          <a:xfrm>
            <a:off x="653602" y="1395789"/>
            <a:ext cx="2987899" cy="369332"/>
          </a:xfrm>
          <a:prstGeom prst="rect">
            <a:avLst/>
          </a:prstGeom>
          <a:noFill/>
        </p:spPr>
        <p:txBody>
          <a:bodyPr wrap="square" rtlCol="0">
            <a:spAutoFit/>
          </a:bodyPr>
          <a:lstStyle/>
          <a:p>
            <a:r>
              <a:rPr lang="en-IN" dirty="0" smtClean="0"/>
              <a:t>Load </a:t>
            </a:r>
            <a:r>
              <a:rPr lang="en-IN" dirty="0" err="1" smtClean="0"/>
              <a:t>Matplotlib</a:t>
            </a:r>
            <a:endParaRPr lang="en-IN" dirty="0" smtClean="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818" y="3851420"/>
            <a:ext cx="4275057" cy="2987262"/>
          </a:xfrm>
          <a:prstGeom prst="rect">
            <a:avLst/>
          </a:prstGeom>
        </p:spPr>
      </p:pic>
      <p:pic>
        <p:nvPicPr>
          <p:cNvPr id="16" name="Picture 15"/>
          <p:cNvPicPr>
            <a:picLocks noChangeAspect="1"/>
          </p:cNvPicPr>
          <p:nvPr/>
        </p:nvPicPr>
        <p:blipFill>
          <a:blip r:embed="rId4"/>
          <a:stretch>
            <a:fillRect/>
          </a:stretch>
        </p:blipFill>
        <p:spPr>
          <a:xfrm>
            <a:off x="2904857" y="3824204"/>
            <a:ext cx="5098960" cy="907142"/>
          </a:xfrm>
          <a:prstGeom prst="rect">
            <a:avLst/>
          </a:prstGeom>
        </p:spPr>
      </p:pic>
      <p:pic>
        <p:nvPicPr>
          <p:cNvPr id="17" name="Picture 16"/>
          <p:cNvPicPr>
            <a:picLocks noChangeAspect="1"/>
          </p:cNvPicPr>
          <p:nvPr/>
        </p:nvPicPr>
        <p:blipFill>
          <a:blip r:embed="rId5"/>
          <a:stretch>
            <a:fillRect/>
          </a:stretch>
        </p:blipFill>
        <p:spPr>
          <a:xfrm>
            <a:off x="2891978" y="4797203"/>
            <a:ext cx="4343400" cy="468050"/>
          </a:xfrm>
          <a:prstGeom prst="rect">
            <a:avLst/>
          </a:prstGeom>
        </p:spPr>
      </p:pic>
    </p:spTree>
    <p:extLst>
      <p:ext uri="{BB962C8B-B14F-4D97-AF65-F5344CB8AC3E}">
        <p14:creationId xmlns:p14="http://schemas.microsoft.com/office/powerpoint/2010/main" val="333978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solidFill>
                  <a:srgbClr val="0070C0"/>
                </a:solidFill>
              </a:rPr>
              <a:t>Summary</a:t>
            </a:r>
          </a:p>
        </p:txBody>
      </p:sp>
      <p:sp>
        <p:nvSpPr>
          <p:cNvPr id="3" name="Content Placeholder 2"/>
          <p:cNvSpPr>
            <a:spLocks noGrp="1"/>
          </p:cNvSpPr>
          <p:nvPr>
            <p:ph idx="1"/>
          </p:nvPr>
        </p:nvSpPr>
        <p:spPr/>
        <p:txBody>
          <a:bodyPr/>
          <a:lstStyle/>
          <a:p>
            <a:r>
              <a:rPr lang="en-US" dirty="0"/>
              <a:t>Plotting data in the python ecosystem is a good news/bad news story</a:t>
            </a:r>
            <a:r>
              <a:rPr lang="en-US" dirty="0" smtClean="0"/>
              <a:t>.</a:t>
            </a:r>
          </a:p>
          <a:p>
            <a:endParaRPr lang="en-US" dirty="0"/>
          </a:p>
          <a:p>
            <a:endParaRPr lang="en-US" dirty="0" smtClean="0"/>
          </a:p>
          <a:p>
            <a:endParaRPr lang="en-US" dirty="0" smtClean="0"/>
          </a:p>
          <a:p>
            <a:r>
              <a:rPr lang="en-US" dirty="0"/>
              <a:t>Trying to figure out which ones works for you will depend on what you’re trying to accomplish. </a:t>
            </a:r>
            <a:endParaRPr lang="en-IN" dirty="0"/>
          </a:p>
        </p:txBody>
      </p:sp>
      <p:sp>
        <p:nvSpPr>
          <p:cNvPr id="4" name="Rectangle 3"/>
          <p:cNvSpPr/>
          <p:nvPr/>
        </p:nvSpPr>
        <p:spPr>
          <a:xfrm>
            <a:off x="3574069" y="2754937"/>
            <a:ext cx="4664385" cy="523220"/>
          </a:xfrm>
          <a:prstGeom prst="rect">
            <a:avLst/>
          </a:prstGeom>
        </p:spPr>
        <p:txBody>
          <a:bodyPr wrap="square">
            <a:spAutoFit/>
          </a:bodyPr>
          <a:lstStyle/>
          <a:p>
            <a:r>
              <a:rPr lang="en-IN" sz="2800" dirty="0">
                <a:solidFill>
                  <a:srgbClr val="00B050"/>
                </a:solidFill>
              </a:rPr>
              <a:t>there are a lot of options</a:t>
            </a:r>
          </a:p>
        </p:txBody>
      </p:sp>
    </p:spTree>
    <p:extLst>
      <p:ext uri="{BB962C8B-B14F-4D97-AF65-F5344CB8AC3E}">
        <p14:creationId xmlns:p14="http://schemas.microsoft.com/office/powerpoint/2010/main" val="3771785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solidFill>
                  <a:srgbClr val="0070C0"/>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3048000"/>
            <a:ext cx="3667125" cy="2295525"/>
          </a:xfrm>
          <a:prstGeom prst="rect">
            <a:avLst/>
          </a:prstGeom>
        </p:spPr>
      </p:pic>
    </p:spTree>
    <p:extLst>
      <p:ext uri="{BB962C8B-B14F-4D97-AF65-F5344CB8AC3E}">
        <p14:creationId xmlns:p14="http://schemas.microsoft.com/office/powerpoint/2010/main" val="2912773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a:t>VISUALS ADD A COMPONENT TO STORYTELLING THAT TEXT CANNOT | </a:t>
            </a:r>
            <a:r>
              <a:rPr lang="en-US" sz="3600" dirty="0">
                <a:solidFill>
                  <a:schemeClr val="accent1"/>
                </a:solidFill>
              </a:rPr>
              <a:t>SPEED.</a:t>
            </a:r>
          </a:p>
        </p:txBody>
      </p:sp>
      <p:sp>
        <p:nvSpPr>
          <p:cNvPr id="11" name="Text Placeholder 10"/>
          <p:cNvSpPr>
            <a:spLocks noGrp="1"/>
          </p:cNvSpPr>
          <p:nvPr>
            <p:ph type="body" sz="quarter" idx="11"/>
          </p:nvPr>
        </p:nvSpPr>
        <p:spPr/>
        <p:txBody>
          <a:bodyPr/>
          <a:lstStyle/>
          <a:p>
            <a:r>
              <a:rPr lang="en-US"/>
              <a:t>Images are another element that can drive your point home even more</a:t>
            </a:r>
            <a:endParaRPr lang="en-US" dirty="0"/>
          </a:p>
        </p:txBody>
      </p:sp>
      <p:sp>
        <p:nvSpPr>
          <p:cNvPr id="12" name="Text Placeholder 11"/>
          <p:cNvSpPr>
            <a:spLocks noGrp="1"/>
          </p:cNvSpPr>
          <p:nvPr>
            <p:ph type="body" sz="quarter" idx="12"/>
          </p:nvPr>
        </p:nvSpPr>
        <p:spPr>
          <a:xfrm>
            <a:off x="5737094" y="499736"/>
            <a:ext cx="792205" cy="1200329"/>
          </a:xfrm>
        </p:spPr>
        <p:txBody>
          <a:bodyPr/>
          <a:lstStyle/>
          <a:p>
            <a:r>
              <a:rPr lang="en-US" dirty="0"/>
              <a:t>FACT</a:t>
            </a:r>
          </a:p>
        </p:txBody>
      </p:sp>
    </p:spTree>
    <p:extLst>
      <p:ext uri="{BB962C8B-B14F-4D97-AF65-F5344CB8AC3E}">
        <p14:creationId xmlns:p14="http://schemas.microsoft.com/office/powerpoint/2010/main" val="6776547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0028" y="1477483"/>
            <a:ext cx="4327302" cy="4960565"/>
          </a:xfrm>
          <a:prstGeom prst="rect">
            <a:avLst/>
          </a:prstGeom>
        </p:spPr>
      </p:pic>
      <p:sp>
        <p:nvSpPr>
          <p:cNvPr id="6" name="Rectangle 5"/>
          <p:cNvSpPr/>
          <p:nvPr/>
        </p:nvSpPr>
        <p:spPr>
          <a:xfrm>
            <a:off x="575255" y="385018"/>
            <a:ext cx="10139967" cy="923330"/>
          </a:xfrm>
          <a:prstGeom prst="rect">
            <a:avLst/>
          </a:prstGeom>
        </p:spPr>
        <p:txBody>
          <a:bodyPr wrap="square">
            <a:spAutoFit/>
          </a:bodyPr>
          <a:lstStyle/>
          <a:p>
            <a:pPr algn="just"/>
            <a:r>
              <a:rPr lang="en-US" b="1" dirty="0">
                <a:solidFill>
                  <a:srgbClr val="333333"/>
                </a:solidFill>
                <a:latin typeface="Raleway"/>
              </a:rPr>
              <a:t>Politics</a:t>
            </a:r>
            <a:r>
              <a:rPr lang="en-US" dirty="0">
                <a:solidFill>
                  <a:srgbClr val="080E14"/>
                </a:solidFill>
                <a:latin typeface="Raleway"/>
              </a:rPr>
              <a:t>: This visualization depicts the rule of elected government in respective states of India. See, how effortlessly, it can be easily analyzed that prominence of NDA government prevails over other two parties in India.</a:t>
            </a:r>
            <a:endParaRPr lang="en-US" b="0" i="0" dirty="0">
              <a:solidFill>
                <a:srgbClr val="080E14"/>
              </a:solidFill>
              <a:effectLst/>
              <a:latin typeface="Raleway"/>
            </a:endParaRPr>
          </a:p>
        </p:txBody>
      </p:sp>
    </p:spTree>
    <p:extLst>
      <p:ext uri="{BB962C8B-B14F-4D97-AF65-F5344CB8AC3E}">
        <p14:creationId xmlns:p14="http://schemas.microsoft.com/office/powerpoint/2010/main" val="250564262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www.analyticsvidhya.com/wp-content/uploads/2015/05/Viz-Libero-heat-map.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1506828" y="1484829"/>
            <a:ext cx="9259574" cy="5224058"/>
          </a:xfrm>
          <a:prstGeom prst="rect">
            <a:avLst/>
          </a:prstGeom>
        </p:spPr>
      </p:pic>
      <p:sp>
        <p:nvSpPr>
          <p:cNvPr id="6" name="Rectangle 5"/>
          <p:cNvSpPr/>
          <p:nvPr/>
        </p:nvSpPr>
        <p:spPr>
          <a:xfrm>
            <a:off x="307974" y="160338"/>
            <a:ext cx="10961039" cy="1200329"/>
          </a:xfrm>
          <a:prstGeom prst="rect">
            <a:avLst/>
          </a:prstGeom>
        </p:spPr>
        <p:txBody>
          <a:bodyPr wrap="square">
            <a:spAutoFit/>
          </a:bodyPr>
          <a:lstStyle/>
          <a:p>
            <a:r>
              <a:rPr lang="en-US" b="1" dirty="0">
                <a:solidFill>
                  <a:srgbClr val="333333"/>
                </a:solidFill>
                <a:latin typeface="Raleway"/>
              </a:rPr>
              <a:t>Sports Analytics</a:t>
            </a:r>
            <a:r>
              <a:rPr lang="en-US" dirty="0">
                <a:solidFill>
                  <a:srgbClr val="080E14"/>
                </a:solidFill>
                <a:latin typeface="Raleway"/>
              </a:rPr>
              <a:t>: In last 5 years, sports broadcasting channels have improved a lot to convey information. They have high bar on visualization and these techniques convey the right information to the audience by just glancing through them for fraction of seconds. In the visualization shown below, you can infer the areas where a player scores most of his goals from.</a:t>
            </a:r>
            <a:endParaRPr lang="en-IN" dirty="0"/>
          </a:p>
        </p:txBody>
      </p:sp>
    </p:spTree>
    <p:extLst>
      <p:ext uri="{BB962C8B-B14F-4D97-AF65-F5344CB8AC3E}">
        <p14:creationId xmlns:p14="http://schemas.microsoft.com/office/powerpoint/2010/main" val="2169692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499" y="2559743"/>
            <a:ext cx="6725029" cy="3583480"/>
          </a:xfrm>
          <a:prstGeom prst="rect">
            <a:avLst/>
          </a:prstGeom>
          <a:solidFill>
            <a:srgbClr val="FFFFFF">
              <a:shade val="85000"/>
            </a:srgbClr>
          </a:solidFill>
          <a:ln w="190500" cap="rnd">
            <a:no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itle 1"/>
          <p:cNvSpPr>
            <a:spLocks noGrp="1"/>
          </p:cNvSpPr>
          <p:nvPr>
            <p:ph type="title"/>
          </p:nvPr>
        </p:nvSpPr>
        <p:spPr/>
        <p:txBody>
          <a:bodyPr/>
          <a:lstStyle/>
          <a:p>
            <a:r>
              <a:rPr lang="en-IN" dirty="0" smtClean="0">
                <a:solidFill>
                  <a:srgbClr val="0070C0"/>
                </a:solidFill>
              </a:rPr>
              <a:t>Visualization </a:t>
            </a:r>
            <a:r>
              <a:rPr lang="en-IN" dirty="0">
                <a:solidFill>
                  <a:srgbClr val="0070C0"/>
                </a:solidFill>
              </a:rPr>
              <a:t>\ </a:t>
            </a:r>
            <a:r>
              <a:rPr lang="en-IN" dirty="0" smtClean="0">
                <a:solidFill>
                  <a:srgbClr val="0070C0"/>
                </a:solidFill>
              </a:rPr>
              <a:t>Visualisation</a:t>
            </a:r>
            <a:endParaRPr lang="en-IN" dirty="0">
              <a:solidFill>
                <a:srgbClr val="0070C0"/>
              </a:solidFill>
            </a:endParaRPr>
          </a:p>
        </p:txBody>
      </p:sp>
      <p:sp>
        <p:nvSpPr>
          <p:cNvPr id="3" name="Content Placeholder 2"/>
          <p:cNvSpPr>
            <a:spLocks noGrp="1"/>
          </p:cNvSpPr>
          <p:nvPr>
            <p:ph idx="1"/>
          </p:nvPr>
        </p:nvSpPr>
        <p:spPr>
          <a:xfrm>
            <a:off x="838200" y="1825625"/>
            <a:ext cx="10515600" cy="1097879"/>
          </a:xfrm>
        </p:spPr>
        <p:txBody>
          <a:bodyPr>
            <a:normAutofit/>
          </a:bodyPr>
          <a:lstStyle/>
          <a:p>
            <a:pPr>
              <a:buFont typeface="Wingdings" panose="05000000000000000000" pitchFamily="2" charset="2"/>
              <a:buChar char="§"/>
            </a:pPr>
            <a:r>
              <a:rPr lang="en-US" dirty="0" smtClean="0"/>
              <a:t>  It is </a:t>
            </a:r>
            <a:r>
              <a:rPr lang="en-US" dirty="0"/>
              <a:t>any technique for creating images, diagrams, or animations to communicate a message</a:t>
            </a:r>
            <a:r>
              <a:rPr lang="en-US" dirty="0" smtClean="0"/>
              <a:t>.</a:t>
            </a:r>
          </a:p>
          <a:p>
            <a:pPr>
              <a:buFont typeface="Wingdings" panose="05000000000000000000" pitchFamily="2" charset="2"/>
              <a:buChar char="§"/>
            </a:pPr>
            <a:endParaRPr lang="en-US" dirty="0"/>
          </a:p>
          <a:p>
            <a:pPr>
              <a:buFont typeface="Wingdings" panose="05000000000000000000" pitchFamily="2" charset="2"/>
              <a:buChar char="§"/>
            </a:pPr>
            <a:endParaRPr lang="en-US" dirty="0" smtClean="0"/>
          </a:p>
          <a:p>
            <a:pPr marL="0" indent="0">
              <a:buNone/>
            </a:pPr>
            <a:endParaRPr lang="en-IN" dirty="0"/>
          </a:p>
        </p:txBody>
      </p:sp>
      <p:sp>
        <p:nvSpPr>
          <p:cNvPr id="5" name="Content Placeholder 2"/>
          <p:cNvSpPr txBox="1">
            <a:spLocks/>
          </p:cNvSpPr>
          <p:nvPr/>
        </p:nvSpPr>
        <p:spPr>
          <a:xfrm>
            <a:off x="941231" y="30584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a:p>
          <a:p>
            <a:pPr marL="0" indent="0">
              <a:buNone/>
            </a:pPr>
            <a:r>
              <a:rPr lang="en-US" dirty="0" smtClean="0"/>
              <a:t>Is Data scientist an artist ?</a:t>
            </a:r>
          </a:p>
          <a:p>
            <a:pPr marL="0" indent="0">
              <a:buNone/>
            </a:pPr>
            <a:endParaRPr lang="en-US" dirty="0" smtClean="0"/>
          </a:p>
          <a:p>
            <a:pPr>
              <a:buFont typeface="Wingdings" panose="05000000000000000000" pitchFamily="2" charset="2"/>
              <a:buChar char="§"/>
            </a:pPr>
            <a:r>
              <a:rPr lang="en-US" sz="2000" dirty="0" smtClean="0"/>
              <a:t>  Data </a:t>
            </a:r>
            <a:r>
              <a:rPr lang="en-US" sz="2000" dirty="0"/>
              <a:t>Sculpting to Shape Business Insights</a:t>
            </a:r>
          </a:p>
          <a:p>
            <a:pPr marL="342900" lvl="2" indent="-342900">
              <a:spcBef>
                <a:spcPts val="1000"/>
              </a:spcBef>
              <a:buFont typeface="Wingdings" panose="05000000000000000000" pitchFamily="2" charset="2"/>
              <a:buChar char="§"/>
            </a:pPr>
            <a:r>
              <a:rPr lang="en-US" dirty="0" smtClean="0"/>
              <a:t>They </a:t>
            </a:r>
            <a:r>
              <a:rPr lang="en-US" dirty="0"/>
              <a:t>make paintings in form of digital </a:t>
            </a:r>
            <a:r>
              <a:rPr lang="en-US" dirty="0" smtClean="0"/>
              <a:t>visualization  </a:t>
            </a:r>
            <a:r>
              <a:rPr lang="en-US" dirty="0"/>
              <a:t>(of data) </a:t>
            </a:r>
            <a:endParaRPr lang="en-US" dirty="0" smtClean="0"/>
          </a:p>
          <a:p>
            <a:pPr marL="0" lvl="2" indent="0">
              <a:spcBef>
                <a:spcPts val="1000"/>
              </a:spcBef>
              <a:buNone/>
            </a:pPr>
            <a:r>
              <a:rPr lang="en-US" dirty="0" smtClean="0"/>
              <a:t>    with </a:t>
            </a:r>
            <a:r>
              <a:rPr lang="en-US" dirty="0"/>
              <a:t>a motive of </a:t>
            </a:r>
            <a:r>
              <a:rPr lang="en-US" dirty="0" smtClean="0"/>
              <a:t>manifesting  the </a:t>
            </a:r>
            <a:r>
              <a:rPr lang="en-US" dirty="0"/>
              <a:t>hidden patterns / insights in it.</a:t>
            </a:r>
            <a:endParaRPr lang="en-IN" dirty="0"/>
          </a:p>
          <a:p>
            <a:endParaRPr lang="en-US" dirty="0" smtClean="0"/>
          </a:p>
          <a:p>
            <a:endParaRPr lang="en-US" dirty="0" smtClean="0"/>
          </a:p>
        </p:txBody>
      </p:sp>
    </p:spTree>
    <p:extLst>
      <p:ext uri="{BB962C8B-B14F-4D97-AF65-F5344CB8AC3E}">
        <p14:creationId xmlns:p14="http://schemas.microsoft.com/office/powerpoint/2010/main" val="10125682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smtClean="0">
                <a:solidFill>
                  <a:srgbClr val="0070C0"/>
                </a:solidFill>
              </a:rPr>
              <a:t>Types </a:t>
            </a:r>
            <a:r>
              <a:rPr lang="nn-NO" dirty="0">
                <a:solidFill>
                  <a:srgbClr val="0070C0"/>
                </a:solidFill>
              </a:rPr>
              <a:t>of data visualizations</a:t>
            </a:r>
            <a:endParaRPr lang="en-IN" dirty="0">
              <a:solidFill>
                <a:srgbClr val="0070C0"/>
              </a:solidFill>
            </a:endParaRPr>
          </a:p>
        </p:txBody>
      </p:sp>
      <p:sp>
        <p:nvSpPr>
          <p:cNvPr id="3" name="Content Placeholder 2"/>
          <p:cNvSpPr>
            <a:spLocks noGrp="1"/>
          </p:cNvSpPr>
          <p:nvPr>
            <p:ph idx="1"/>
          </p:nvPr>
        </p:nvSpPr>
        <p:spPr>
          <a:xfrm>
            <a:off x="1495022" y="1555168"/>
            <a:ext cx="10515600" cy="4819873"/>
          </a:xfrm>
        </p:spPr>
        <p:txBody>
          <a:bodyPr>
            <a:normAutofit/>
          </a:bodyPr>
          <a:lstStyle/>
          <a:p>
            <a:pPr>
              <a:buFont typeface="Wingdings" panose="05000000000000000000" pitchFamily="2" charset="2"/>
              <a:buChar char="Ø"/>
            </a:pPr>
            <a:r>
              <a:rPr lang="en-IN" dirty="0" smtClean="0"/>
              <a:t> </a:t>
            </a:r>
            <a:r>
              <a:rPr lang="en-IN" dirty="0" smtClean="0">
                <a:solidFill>
                  <a:srgbClr val="00B0F0"/>
                </a:solidFill>
              </a:rPr>
              <a:t>Explanatory</a:t>
            </a:r>
          </a:p>
          <a:p>
            <a:pPr lvl="1"/>
            <a:r>
              <a:rPr lang="en-US" dirty="0" smtClean="0"/>
              <a:t>	The </a:t>
            </a:r>
            <a:r>
              <a:rPr lang="en-US" dirty="0"/>
              <a:t>aim of explanatory visualizations is to tell stories—they’re carefully constructed to surface key findings.</a:t>
            </a:r>
            <a:endParaRPr lang="en-IN"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 </a:t>
            </a:r>
            <a:r>
              <a:rPr lang="en-US" dirty="0" smtClean="0">
                <a:solidFill>
                  <a:srgbClr val="00B0F0"/>
                </a:solidFill>
              </a:rPr>
              <a:t>Exploratory</a:t>
            </a:r>
          </a:p>
          <a:p>
            <a:pPr lvl="1">
              <a:lnSpc>
                <a:spcPct val="100000"/>
              </a:lnSpc>
            </a:pPr>
            <a:r>
              <a:rPr lang="en-US" dirty="0" smtClean="0"/>
              <a:t>	Create </a:t>
            </a:r>
            <a:r>
              <a:rPr lang="en-US" dirty="0"/>
              <a:t>an interface into a dataset </a:t>
            </a:r>
            <a:r>
              <a:rPr lang="en-US" dirty="0" smtClean="0"/>
              <a:t>… </a:t>
            </a:r>
            <a:r>
              <a:rPr lang="en-US" dirty="0"/>
              <a:t>they facilitate the user exploring the data, letting them unearth their own </a:t>
            </a:r>
            <a:r>
              <a:rPr lang="en-US" dirty="0" smtClean="0"/>
              <a:t>insights.</a:t>
            </a:r>
          </a:p>
          <a:p>
            <a:pPr lvl="1">
              <a:lnSpc>
                <a:spcPct val="100000"/>
              </a:lnSpc>
            </a:pPr>
            <a:r>
              <a:rPr lang="en-US" dirty="0" smtClean="0"/>
              <a:t>    Exploratory </a:t>
            </a:r>
            <a:r>
              <a:rPr lang="en-US" dirty="0"/>
              <a:t>visualizations are interactive. While there are many Python plotting libraries, only a handful can create interactive charts that you can embed online and distribute</a:t>
            </a:r>
            <a:r>
              <a:rPr lang="en-US" dirty="0" smtClean="0"/>
              <a:t>.</a:t>
            </a:r>
            <a:r>
              <a:rPr lang="en-IN" dirty="0" smtClean="0"/>
              <a:t> </a:t>
            </a:r>
            <a:endParaRPr lang="en-IN" i="1" dirty="0"/>
          </a:p>
        </p:txBody>
      </p:sp>
      <p:pic>
        <p:nvPicPr>
          <p:cNvPr id="4" name="Picture 4" descr="Image result for data 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482" y="88179"/>
            <a:ext cx="3393180" cy="16699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00404" y="6144208"/>
            <a:ext cx="6760184" cy="461665"/>
          </a:xfrm>
          <a:prstGeom prst="rect">
            <a:avLst/>
          </a:prstGeom>
        </p:spPr>
        <p:txBody>
          <a:bodyPr wrap="none">
            <a:spAutoFit/>
          </a:bodyPr>
          <a:lstStyle/>
          <a:p>
            <a:r>
              <a:rPr lang="en-IN" sz="2400" b="1" dirty="0">
                <a:solidFill>
                  <a:srgbClr val="0070C0"/>
                </a:solidFill>
                <a:latin typeface="Century Gothic" panose="020B0502020202020204" pitchFamily="34" charset="0"/>
              </a:rPr>
              <a:t>Collect Data </a:t>
            </a:r>
            <a:r>
              <a:rPr lang="en-IN" sz="2400" b="1" dirty="0">
                <a:latin typeface="Century Gothic" panose="020B0502020202020204" pitchFamily="34" charset="0"/>
              </a:rPr>
              <a:t>, </a:t>
            </a:r>
            <a:r>
              <a:rPr lang="en-IN" sz="2400" b="1" dirty="0" err="1">
                <a:solidFill>
                  <a:schemeClr val="accent2"/>
                </a:solidFill>
                <a:latin typeface="Century Gothic" panose="020B0502020202020204" pitchFamily="34" charset="0"/>
              </a:rPr>
              <a:t>Visulaize</a:t>
            </a:r>
            <a:r>
              <a:rPr lang="en-IN" sz="2400" b="1" dirty="0">
                <a:solidFill>
                  <a:schemeClr val="accent2"/>
                </a:solidFill>
                <a:latin typeface="Century Gothic" panose="020B0502020202020204" pitchFamily="34" charset="0"/>
              </a:rPr>
              <a:t> Data </a:t>
            </a:r>
            <a:r>
              <a:rPr lang="en-IN" sz="2400" b="1" dirty="0">
                <a:latin typeface="Century Gothic" panose="020B0502020202020204" pitchFamily="34" charset="0"/>
              </a:rPr>
              <a:t>, </a:t>
            </a:r>
            <a:r>
              <a:rPr lang="en-IN" sz="2400" b="1" dirty="0">
                <a:solidFill>
                  <a:srgbClr val="00B050"/>
                </a:solidFill>
                <a:latin typeface="Century Gothic" panose="020B0502020202020204" pitchFamily="34" charset="0"/>
              </a:rPr>
              <a:t>Give Solutions</a:t>
            </a:r>
          </a:p>
        </p:txBody>
      </p:sp>
    </p:spTree>
    <p:extLst>
      <p:ext uri="{BB962C8B-B14F-4D97-AF65-F5344CB8AC3E}">
        <p14:creationId xmlns:p14="http://schemas.microsoft.com/office/powerpoint/2010/main" val="1431040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27866349"/>
              </p:ext>
            </p:extLst>
          </p:nvPr>
        </p:nvGraphicFramePr>
        <p:xfrm>
          <a:off x="875763" y="1809480"/>
          <a:ext cx="10251584" cy="5048520"/>
        </p:xfrm>
        <a:graphic>
          <a:graphicData uri="http://schemas.openxmlformats.org/drawingml/2006/table">
            <a:tbl>
              <a:tblPr firstRow="1" bandRow="1">
                <a:tableStyleId>{7DF18680-E054-41AD-8BC1-D1AEF772440D}</a:tableStyleId>
              </a:tblPr>
              <a:tblGrid>
                <a:gridCol w="1957430"/>
                <a:gridCol w="3483282"/>
                <a:gridCol w="4810872"/>
              </a:tblGrid>
              <a:tr h="631065">
                <a:tc>
                  <a:txBody>
                    <a:bodyPr/>
                    <a:lstStyle/>
                    <a:p>
                      <a:endParaRPr lang="en-IN" dirty="0"/>
                    </a:p>
                  </a:txBody>
                  <a:tcPr/>
                </a:tc>
                <a:tc>
                  <a:txBody>
                    <a:bodyPr/>
                    <a:lstStyle/>
                    <a:p>
                      <a:r>
                        <a:rPr lang="en-IN" sz="2400" dirty="0" smtClean="0"/>
                        <a:t>Data Science Flow</a:t>
                      </a:r>
                      <a:endParaRPr lang="en-IN" sz="2400" dirty="0"/>
                    </a:p>
                  </a:txBody>
                  <a:tcPr/>
                </a:tc>
                <a:tc>
                  <a:txBody>
                    <a:bodyPr/>
                    <a:lstStyle/>
                    <a:p>
                      <a:r>
                        <a:rPr lang="en-IN" sz="2400" dirty="0" smtClean="0"/>
                        <a:t>Role of Visualisation</a:t>
                      </a:r>
                      <a:endParaRPr lang="en-IN" sz="2400" dirty="0"/>
                    </a:p>
                  </a:txBody>
                  <a:tcPr/>
                </a:tc>
              </a:tr>
              <a:tr h="631065">
                <a:tc>
                  <a:txBody>
                    <a:bodyPr/>
                    <a:lstStyle/>
                    <a:p>
                      <a:pPr algn="just"/>
                      <a:r>
                        <a:rPr lang="en-IN" dirty="0" smtClean="0"/>
                        <a:t>Frame</a:t>
                      </a:r>
                      <a:endParaRPr lang="en-IN" dirty="0"/>
                    </a:p>
                  </a:txBody>
                  <a:tcPr anchor="ctr"/>
                </a:tc>
                <a:tc>
                  <a:txBody>
                    <a:bodyPr/>
                    <a:lstStyle/>
                    <a:p>
                      <a:pPr algn="just"/>
                      <a:r>
                        <a:rPr lang="en-IN" dirty="0" smtClean="0"/>
                        <a:t>Problem deﬁnition </a:t>
                      </a:r>
                      <a:endParaRPr lang="en-IN" dirty="0"/>
                    </a:p>
                  </a:txBody>
                  <a:tcPr anchor="ctr"/>
                </a:tc>
                <a:tc>
                  <a:txBody>
                    <a:bodyPr/>
                    <a:lstStyle/>
                    <a:p>
                      <a:pPr algn="just"/>
                      <a:r>
                        <a:rPr lang="en-IN" dirty="0" smtClean="0"/>
                        <a:t>Structuring (issue tree, hypotheses) </a:t>
                      </a:r>
                      <a:endParaRPr lang="en-IN" dirty="0"/>
                    </a:p>
                  </a:txBody>
                  <a:tcPr anchor="ctr"/>
                </a:tc>
              </a:tr>
              <a:tr h="631065">
                <a:tc>
                  <a:txBody>
                    <a:bodyPr/>
                    <a:lstStyle/>
                    <a:p>
                      <a:pPr algn="just"/>
                      <a:r>
                        <a:rPr lang="en-IN" dirty="0" smtClean="0"/>
                        <a:t>Acquire</a:t>
                      </a:r>
                      <a:endParaRPr lang="en-IN" dirty="0"/>
                    </a:p>
                  </a:txBody>
                  <a:tcPr anchor="ctr"/>
                </a:tc>
                <a:tc>
                  <a:txBody>
                    <a:bodyPr/>
                    <a:lstStyle/>
                    <a:p>
                      <a:pPr algn="just"/>
                      <a:r>
                        <a:rPr lang="en-IN" dirty="0" smtClean="0"/>
                        <a:t>Data ingestion </a:t>
                      </a:r>
                      <a:endParaRPr lang="en-IN" dirty="0"/>
                    </a:p>
                  </a:txBody>
                  <a:tcPr anchor="ctr"/>
                </a:tc>
                <a:tc>
                  <a:txBody>
                    <a:bodyPr/>
                    <a:lstStyle/>
                    <a:p>
                      <a:pPr algn="just"/>
                      <a:r>
                        <a:rPr lang="en-IN" dirty="0" smtClean="0"/>
                        <a:t>Loading (progress, errors)</a:t>
                      </a:r>
                      <a:endParaRPr lang="en-IN" dirty="0"/>
                    </a:p>
                  </a:txBody>
                  <a:tcPr anchor="ctr"/>
                </a:tc>
              </a:tr>
              <a:tr h="631065">
                <a:tc>
                  <a:txBody>
                    <a:bodyPr/>
                    <a:lstStyle/>
                    <a:p>
                      <a:pPr algn="just"/>
                      <a:r>
                        <a:rPr lang="en-IN" dirty="0" smtClean="0"/>
                        <a:t>Reﬁne</a:t>
                      </a:r>
                      <a:endParaRPr lang="en-IN" dirty="0"/>
                    </a:p>
                  </a:txBody>
                  <a:tcPr anchor="ctr"/>
                </a:tc>
                <a:tc>
                  <a:txBody>
                    <a:bodyPr/>
                    <a:lstStyle/>
                    <a:p>
                      <a:pPr algn="just"/>
                      <a:r>
                        <a:rPr lang="en-IN" dirty="0" smtClean="0"/>
                        <a:t>Data wrangling </a:t>
                      </a:r>
                      <a:endParaRPr lang="en-IN" dirty="0"/>
                    </a:p>
                  </a:txBody>
                  <a:tcPr anchor="ctr"/>
                </a:tc>
                <a:tc>
                  <a:txBody>
                    <a:bodyPr/>
                    <a:lstStyle/>
                    <a:p>
                      <a:pPr algn="just"/>
                      <a:r>
                        <a:rPr lang="en-IN" dirty="0" smtClean="0"/>
                        <a:t>Proﬁling (missing values, outliers)</a:t>
                      </a:r>
                      <a:endParaRPr lang="en-IN" dirty="0"/>
                    </a:p>
                  </a:txBody>
                  <a:tcPr anchor="ctr"/>
                </a:tc>
              </a:tr>
              <a:tr h="631065">
                <a:tc>
                  <a:txBody>
                    <a:bodyPr/>
                    <a:lstStyle/>
                    <a:p>
                      <a:pPr algn="just"/>
                      <a:r>
                        <a:rPr lang="en-IN" dirty="0" smtClean="0"/>
                        <a:t>Transform</a:t>
                      </a:r>
                      <a:endParaRPr lang="en-IN" dirty="0"/>
                    </a:p>
                  </a:txBody>
                  <a:tcPr anchor="ctr"/>
                </a:tc>
                <a:tc>
                  <a:txBody>
                    <a:bodyPr/>
                    <a:lstStyle/>
                    <a:p>
                      <a:pPr algn="just"/>
                      <a:r>
                        <a:rPr lang="en-IN" dirty="0" smtClean="0"/>
                        <a:t>Feature creation </a:t>
                      </a:r>
                      <a:endParaRPr lang="en-IN" dirty="0"/>
                    </a:p>
                  </a:txBody>
                  <a:tcPr anchor="ctr"/>
                </a:tc>
                <a:tc>
                  <a:txBody>
                    <a:bodyPr/>
                    <a:lstStyle/>
                    <a:p>
                      <a:pPr algn="just"/>
                      <a:r>
                        <a:rPr lang="en-IN" dirty="0" err="1" smtClean="0"/>
                        <a:t>Univariate</a:t>
                      </a:r>
                      <a:r>
                        <a:rPr lang="en-IN" dirty="0" smtClean="0"/>
                        <a:t> &amp; Bivariate Vis (1D, 2D)</a:t>
                      </a:r>
                      <a:endParaRPr lang="en-IN" dirty="0"/>
                    </a:p>
                  </a:txBody>
                  <a:tcPr anchor="ctr"/>
                </a:tc>
              </a:tr>
              <a:tr h="631065">
                <a:tc>
                  <a:txBody>
                    <a:bodyPr/>
                    <a:lstStyle/>
                    <a:p>
                      <a:pPr algn="just"/>
                      <a:r>
                        <a:rPr lang="en-IN" dirty="0" smtClean="0"/>
                        <a:t>Explore</a:t>
                      </a:r>
                      <a:endParaRPr lang="en-IN" dirty="0"/>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dirty="0" smtClean="0"/>
                        <a:t>Feature selection</a:t>
                      </a:r>
                      <a:endParaRPr lang="en-IN" dirty="0"/>
                    </a:p>
                  </a:txBody>
                  <a:tcPr anchor="ctr"/>
                </a:tc>
                <a:tc>
                  <a:txBody>
                    <a:bodyPr/>
                    <a:lstStyle/>
                    <a:p>
                      <a:pPr algn="just"/>
                      <a:r>
                        <a:rPr lang="en-IN" dirty="0" smtClean="0"/>
                        <a:t>Multi Dimensional Vis (3D ... ND)</a:t>
                      </a:r>
                      <a:endParaRPr lang="en-IN" dirty="0"/>
                    </a:p>
                  </a:txBody>
                  <a:tcPr anchor="ctr"/>
                </a:tc>
              </a:tr>
              <a:tr h="631065">
                <a:tc>
                  <a:txBody>
                    <a:bodyPr/>
                    <a:lstStyle/>
                    <a:p>
                      <a:pPr algn="just"/>
                      <a:r>
                        <a:rPr lang="en-IN" dirty="0" smtClean="0"/>
                        <a:t>Model</a:t>
                      </a:r>
                      <a:endParaRPr lang="en-IN" dirty="0"/>
                    </a:p>
                  </a:txBody>
                  <a:tcPr anchor="ctr"/>
                </a:tc>
                <a:tc>
                  <a:txBody>
                    <a:bodyPr/>
                    <a:lstStyle/>
                    <a:p>
                      <a:pPr algn="just"/>
                      <a:r>
                        <a:rPr lang="en-IN" dirty="0" smtClean="0"/>
                        <a:t>Model creation &amp; assessment </a:t>
                      </a:r>
                      <a:endParaRPr lang="en-IN" dirty="0"/>
                    </a:p>
                  </a:txBody>
                  <a:tcPr anchor="ctr"/>
                </a:tc>
                <a:tc>
                  <a:txBody>
                    <a:bodyPr/>
                    <a:lstStyle/>
                    <a:p>
                      <a:pPr algn="just"/>
                      <a:r>
                        <a:rPr lang="en-IN" dirty="0" smtClean="0"/>
                        <a:t>Model Vis (predictions, errors, models)</a:t>
                      </a:r>
                      <a:endParaRPr lang="en-IN" dirty="0"/>
                    </a:p>
                  </a:txBody>
                  <a:tcPr anchor="ctr"/>
                </a:tc>
              </a:tr>
              <a:tr h="631065">
                <a:tc>
                  <a:txBody>
                    <a:bodyPr/>
                    <a:lstStyle/>
                    <a:p>
                      <a:pPr algn="just"/>
                      <a:r>
                        <a:rPr lang="en-IN" dirty="0" smtClean="0"/>
                        <a:t>Insight</a:t>
                      </a:r>
                      <a:endParaRPr lang="en-IN" dirty="0"/>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dirty="0" smtClean="0"/>
                        <a:t>Solution communication</a:t>
                      </a:r>
                      <a:endParaRPr lang="en-IN" dirty="0"/>
                    </a:p>
                  </a:txBody>
                  <a:tcPr anchor="ctr"/>
                </a:tc>
                <a:tc>
                  <a:txBody>
                    <a:bodyPr/>
                    <a:lstStyle/>
                    <a:p>
                      <a:pPr algn="just"/>
                      <a:r>
                        <a:rPr lang="en-IN" dirty="0" smtClean="0"/>
                        <a:t>Vis </a:t>
                      </a:r>
                      <a:r>
                        <a:rPr lang="en-IN" dirty="0" err="1" smtClean="0"/>
                        <a:t>Comm</a:t>
                      </a:r>
                      <a:r>
                        <a:rPr lang="en-IN" dirty="0" smtClean="0"/>
                        <a:t> (chart, narrative, dashboard)</a:t>
                      </a:r>
                      <a:endParaRPr lang="en-IN" dirty="0"/>
                    </a:p>
                  </a:txBody>
                  <a:tcPr anchor="ctr"/>
                </a:tc>
              </a:tr>
            </a:tbl>
          </a:graphicData>
        </a:graphic>
      </p:graphicFrame>
      <p:sp>
        <p:nvSpPr>
          <p:cNvPr id="3" name="Title 1"/>
          <p:cNvSpPr>
            <a:spLocks noGrp="1"/>
          </p:cNvSpPr>
          <p:nvPr>
            <p:ph type="title"/>
          </p:nvPr>
        </p:nvSpPr>
        <p:spPr>
          <a:xfrm>
            <a:off x="838200" y="365125"/>
            <a:ext cx="10515600" cy="1325563"/>
          </a:xfrm>
        </p:spPr>
        <p:txBody>
          <a:bodyPr/>
          <a:lstStyle/>
          <a:p>
            <a:r>
              <a:rPr lang="en-IN" dirty="0">
                <a:solidFill>
                  <a:srgbClr val="0070C0"/>
                </a:solidFill>
              </a:rPr>
              <a:t>Role of Visualisation</a:t>
            </a:r>
          </a:p>
        </p:txBody>
      </p:sp>
    </p:spTree>
    <p:extLst>
      <p:ext uri="{BB962C8B-B14F-4D97-AF65-F5344CB8AC3E}">
        <p14:creationId xmlns:p14="http://schemas.microsoft.com/office/powerpoint/2010/main" val="3203854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70C0"/>
                </a:solidFill>
              </a:rPr>
              <a:t>Understanding Visualisation</a:t>
            </a:r>
          </a:p>
        </p:txBody>
      </p:sp>
      <p:graphicFrame>
        <p:nvGraphicFramePr>
          <p:cNvPr id="4" name="Table 3"/>
          <p:cNvGraphicFramePr>
            <a:graphicFrameLocks noGrp="1"/>
          </p:cNvGraphicFramePr>
          <p:nvPr>
            <p:extLst>
              <p:ext uri="{D42A27DB-BD31-4B8C-83A1-F6EECF244321}">
                <p14:modId xmlns:p14="http://schemas.microsoft.com/office/powerpoint/2010/main" val="1666704134"/>
              </p:ext>
            </p:extLst>
          </p:nvPr>
        </p:nvGraphicFramePr>
        <p:xfrm>
          <a:off x="1017433" y="1690688"/>
          <a:ext cx="8340956" cy="4419996"/>
        </p:xfrm>
        <a:graphic>
          <a:graphicData uri="http://schemas.openxmlformats.org/drawingml/2006/table">
            <a:tbl>
              <a:tblPr firstRow="1" bandRow="1">
                <a:tableStyleId>{B301B821-A1FF-4177-AEE7-76D212191A09}</a:tableStyleId>
              </a:tblPr>
              <a:tblGrid>
                <a:gridCol w="3502937"/>
                <a:gridCol w="4838019"/>
              </a:tblGrid>
              <a:tr h="631428">
                <a:tc>
                  <a:txBody>
                    <a:bodyPr/>
                    <a:lstStyle/>
                    <a:p>
                      <a:pPr marL="0" algn="l" defTabSz="914400" rtl="0" eaLnBrk="1" latinLnBrk="0" hangingPunct="1"/>
                      <a:r>
                        <a:rPr lang="en-IN" sz="2400" b="1" kern="1200" dirty="0" smtClean="0">
                          <a:solidFill>
                            <a:schemeClr val="lt1"/>
                          </a:solidFill>
                          <a:latin typeface="+mn-lt"/>
                          <a:ea typeface="+mn-ea"/>
                          <a:cs typeface="+mn-cs"/>
                        </a:rPr>
                        <a:t>Layer</a:t>
                      </a:r>
                      <a:endParaRPr lang="en-IN" sz="2400" b="1" kern="1200" dirty="0">
                        <a:solidFill>
                          <a:schemeClr val="lt1"/>
                        </a:solidFill>
                        <a:latin typeface="+mn-lt"/>
                        <a:ea typeface="+mn-ea"/>
                        <a:cs typeface="+mn-cs"/>
                      </a:endParaRPr>
                    </a:p>
                  </a:txBody>
                  <a:tcPr/>
                </a:tc>
                <a:tc>
                  <a:txBody>
                    <a:bodyPr/>
                    <a:lstStyle/>
                    <a:p>
                      <a:pPr algn="l"/>
                      <a:r>
                        <a:rPr lang="en-IN" sz="2400" b="1" kern="1200" dirty="0" smtClean="0">
                          <a:solidFill>
                            <a:schemeClr val="lt1"/>
                          </a:solidFill>
                          <a:latin typeface="+mn-lt"/>
                          <a:ea typeface="+mn-ea"/>
                          <a:cs typeface="+mn-cs"/>
                        </a:rPr>
                        <a:t>Examples</a:t>
                      </a:r>
                      <a:endParaRPr lang="en-IN" sz="2400" b="1" kern="1200" dirty="0">
                        <a:solidFill>
                          <a:schemeClr val="lt1"/>
                        </a:solidFill>
                        <a:latin typeface="+mn-lt"/>
                        <a:ea typeface="+mn-ea"/>
                        <a:cs typeface="+mn-cs"/>
                      </a:endParaRPr>
                    </a:p>
                  </a:txBody>
                  <a:tcPr/>
                </a:tc>
              </a:tr>
              <a:tr h="631428">
                <a:tc>
                  <a:txBody>
                    <a:bodyPr/>
                    <a:lstStyle/>
                    <a:p>
                      <a:r>
                        <a:rPr lang="en-IN" dirty="0" smtClean="0"/>
                        <a:t>Domain &amp; Task Layer</a:t>
                      </a:r>
                      <a:endParaRPr lang="en-IN" dirty="0"/>
                    </a:p>
                  </a:txBody>
                  <a:tcPr anchor="ctr"/>
                </a:tc>
                <a:tc>
                  <a:txBody>
                    <a:bodyPr/>
                    <a:lstStyle/>
                    <a:p>
                      <a:r>
                        <a:rPr lang="en-IN" dirty="0" smtClean="0"/>
                        <a:t>Tabular Data for EDA </a:t>
                      </a:r>
                      <a:endParaRPr lang="en-IN" dirty="0"/>
                    </a:p>
                  </a:txBody>
                  <a:tcPr anchor="ctr"/>
                </a:tc>
              </a:tr>
              <a:tr h="631428">
                <a:tc>
                  <a:txBody>
                    <a:bodyPr/>
                    <a:lstStyle/>
                    <a:p>
                      <a:r>
                        <a:rPr lang="en-IN" dirty="0" smtClean="0"/>
                        <a:t>Data Layer</a:t>
                      </a:r>
                      <a:endParaRPr lang="en-IN" dirty="0"/>
                    </a:p>
                  </a:txBody>
                  <a:tcPr anchor="ctr"/>
                </a:tc>
                <a:tc>
                  <a:txBody>
                    <a:bodyPr/>
                    <a:lstStyle/>
                    <a:p>
                      <a:r>
                        <a:rPr lang="en-IN" dirty="0" smtClean="0"/>
                        <a:t>Data Types, Transformation</a:t>
                      </a:r>
                      <a:endParaRPr lang="en-IN" dirty="0"/>
                    </a:p>
                  </a:txBody>
                  <a:tcPr anchor="ctr"/>
                </a:tc>
              </a:tr>
              <a:tr h="631428">
                <a:tc>
                  <a:txBody>
                    <a:bodyPr/>
                    <a:lstStyle/>
                    <a:p>
                      <a:r>
                        <a:rPr lang="en-IN" dirty="0" smtClean="0"/>
                        <a:t>Visual Layer</a:t>
                      </a:r>
                      <a:endParaRPr lang="en-IN" dirty="0"/>
                    </a:p>
                  </a:txBody>
                  <a:tcPr anchor="ctr"/>
                </a:tc>
                <a:tc>
                  <a:txBody>
                    <a:bodyPr/>
                    <a:lstStyle/>
                    <a:p>
                      <a:r>
                        <a:rPr lang="en-IN" dirty="0" smtClean="0"/>
                        <a:t>Encoding, Marks, Coordinate</a:t>
                      </a:r>
                      <a:endParaRPr lang="en-IN" dirty="0"/>
                    </a:p>
                  </a:txBody>
                  <a:tcPr anchor="ctr"/>
                </a:tc>
              </a:tr>
              <a:tr h="6314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Annotation Layer</a:t>
                      </a:r>
                      <a:endParaRPr lang="en-IN" dirty="0"/>
                    </a:p>
                  </a:txBody>
                  <a:tcPr anchor="ctr"/>
                </a:tc>
                <a:tc>
                  <a:txBody>
                    <a:bodyPr/>
                    <a:lstStyle/>
                    <a:p>
                      <a:r>
                        <a:rPr lang="en-IN" dirty="0" smtClean="0"/>
                        <a:t>Labels, Ticks, Titles</a:t>
                      </a:r>
                      <a:endParaRPr lang="en-IN" dirty="0"/>
                    </a:p>
                  </a:txBody>
                  <a:tcPr anchor="ctr"/>
                </a:tc>
              </a:tr>
              <a:tr h="631428">
                <a:tc>
                  <a:txBody>
                    <a:bodyPr/>
                    <a:lstStyle/>
                    <a:p>
                      <a:r>
                        <a:rPr lang="en-IN" dirty="0" smtClean="0"/>
                        <a:t>Model creation &amp; assessment </a:t>
                      </a:r>
                      <a:endParaRPr lang="en-IN" dirty="0"/>
                    </a:p>
                  </a:txBody>
                  <a:tcPr anchor="ctr"/>
                </a:tc>
                <a:tc>
                  <a:txBody>
                    <a:bodyPr/>
                    <a:lstStyle/>
                    <a:p>
                      <a:r>
                        <a:rPr lang="en-IN" dirty="0" smtClean="0"/>
                        <a:t>Model Vis (predictions, errors, models)</a:t>
                      </a:r>
                      <a:endParaRPr lang="en-IN" dirty="0"/>
                    </a:p>
                  </a:txBody>
                  <a:tcPr anchor="ctr"/>
                </a:tc>
              </a:tr>
              <a:tr h="6314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Interaction Layer</a:t>
                      </a:r>
                      <a:endParaRPr lang="en-IN" dirty="0"/>
                    </a:p>
                  </a:txBody>
                  <a:tcPr anchor="ctr"/>
                </a:tc>
                <a:tc>
                  <a:txBody>
                    <a:bodyPr/>
                    <a:lstStyle/>
                    <a:p>
                      <a:r>
                        <a:rPr lang="en-IN" dirty="0" smtClean="0"/>
                        <a:t>Filtering, Highlighting, Selection</a:t>
                      </a:r>
                      <a:endParaRPr lang="en-IN" dirty="0"/>
                    </a:p>
                  </a:txBody>
                  <a:tcPr anchor="ctr"/>
                </a:tc>
              </a:tr>
            </a:tbl>
          </a:graphicData>
        </a:graphic>
      </p:graphicFrame>
    </p:spTree>
    <p:extLst>
      <p:ext uri="{BB962C8B-B14F-4D97-AF65-F5344CB8AC3E}">
        <p14:creationId xmlns:p14="http://schemas.microsoft.com/office/powerpoint/2010/main" val="2298946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docProps/app.xml><?xml version="1.0" encoding="utf-8"?>
<Properties xmlns="http://schemas.openxmlformats.org/officeDocument/2006/extended-properties" xmlns:vt="http://schemas.openxmlformats.org/officeDocument/2006/docPropsVTypes">
  <TotalTime>2950</TotalTime>
  <Words>899</Words>
  <Application>Microsoft Office PowerPoint</Application>
  <PresentationFormat>Widescreen</PresentationFormat>
  <Paragraphs>187</Paragraphs>
  <Slides>27</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Arial Black</vt:lpstr>
      <vt:lpstr>Calibri</vt:lpstr>
      <vt:lpstr>Calibri Light</vt:lpstr>
      <vt:lpstr>Century Gothic</vt:lpstr>
      <vt:lpstr>Gabriola</vt:lpstr>
      <vt:lpstr>OCR A Extended</vt:lpstr>
      <vt:lpstr>Raleway</vt:lpstr>
      <vt:lpstr>Segoe UI</vt:lpstr>
      <vt:lpstr>Segoe UI Black</vt:lpstr>
      <vt:lpstr>Segoe UI Light</vt:lpstr>
      <vt:lpstr>Segoe UI Semibold</vt:lpstr>
      <vt:lpstr>Segoe UI Semilight</vt:lpstr>
      <vt:lpstr>Wingdings</vt:lpstr>
      <vt:lpstr>Office Theme</vt:lpstr>
      <vt:lpstr>Storybuilding Neal Creative</vt:lpstr>
      <vt:lpstr>PowerPoint Presentation</vt:lpstr>
      <vt:lpstr>PowerPoint Presentation</vt:lpstr>
      <vt:lpstr>VISUALS ADD A COMPONENT TO STORYTELLING THAT TEXT CANNOT | SPEED.</vt:lpstr>
      <vt:lpstr>PowerPoint Presentation</vt:lpstr>
      <vt:lpstr>PowerPoint Presentation</vt:lpstr>
      <vt:lpstr>Visualization \ Visualisation</vt:lpstr>
      <vt:lpstr>Types of data visualizations</vt:lpstr>
      <vt:lpstr>Role of Visualisation</vt:lpstr>
      <vt:lpstr>Understanding Visualisation</vt:lpstr>
      <vt:lpstr>Choose the Plot</vt:lpstr>
      <vt:lpstr>Python Visualisation Libraries</vt:lpstr>
      <vt:lpstr>Python Vis Library -</vt:lpstr>
      <vt:lpstr>Python Vis Library - seaborn</vt:lpstr>
      <vt:lpstr>Python Vis Library - Altair</vt:lpstr>
      <vt:lpstr>Python Vis Library – ggplot from ŷhat</vt:lpstr>
      <vt:lpstr>PowerPoint Presentation</vt:lpstr>
      <vt:lpstr>PowerPoint Presentation</vt:lpstr>
      <vt:lpstr>PowerPoint Presentation</vt:lpstr>
      <vt:lpstr>Visualization methods</vt:lpstr>
      <vt:lpstr>Distribution </vt:lpstr>
      <vt:lpstr>Comparison </vt:lpstr>
      <vt:lpstr>Composition </vt:lpstr>
      <vt:lpstr>Relationship </vt:lpstr>
      <vt:lpstr>PowerPoint Presentation</vt:lpstr>
      <vt:lpstr>PowerPoint Presentation</vt:lpstr>
      <vt:lpstr>Summary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74</cp:revision>
  <dcterms:created xsi:type="dcterms:W3CDTF">2018-02-09T07:38:05Z</dcterms:created>
  <dcterms:modified xsi:type="dcterms:W3CDTF">2018-03-23T06:36:25Z</dcterms:modified>
</cp:coreProperties>
</file>